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7" roundtripDataSignature="AMtx7mjtM1TuEoQe9omLSuiAWs9m96qG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57edcf004_0_5: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3057edcf004_0_5:notes"/>
          <p:cNvSpPr txBox="1"/>
          <p:nvPr>
            <p:ph idx="1" type="body"/>
          </p:nvPr>
        </p:nvSpPr>
        <p:spPr>
          <a:xfrm>
            <a:off x="679450" y="4714875"/>
            <a:ext cx="5438700" cy="44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3057edcf004_0_5:notes"/>
          <p:cNvSpPr txBox="1"/>
          <p:nvPr>
            <p:ph idx="12" type="sldNum"/>
          </p:nvPr>
        </p:nvSpPr>
        <p:spPr>
          <a:xfrm>
            <a:off x="3849688" y="9428163"/>
            <a:ext cx="2946300" cy="4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41e59771e_0_28: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041e59771e_0_28: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e0547342c_0_6:notes"/>
          <p:cNvSpPr/>
          <p:nvPr>
            <p:ph idx="2" type="sldImg"/>
          </p:nvPr>
        </p:nvSpPr>
        <p:spPr>
          <a:xfrm>
            <a:off x="1133243"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fe0547342c_0_6: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041e59771e_0_34: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3041e59771e_0_3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474a1e826_0_5: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0474a1e826_0_5: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41e59771e_0_51: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3041e59771e_0_51: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41e59771e_0_43: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3041e59771e_0_43: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48939a896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048939a896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e042022bb_0_85: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fe042022bb_0_85: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474a1e826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0474a1e826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57edcf004_0_33: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057edcf004_0_33:notes"/>
          <p:cNvSpPr txBox="1"/>
          <p:nvPr>
            <p:ph idx="1" type="body"/>
          </p:nvPr>
        </p:nvSpPr>
        <p:spPr>
          <a:xfrm>
            <a:off x="679450" y="4714875"/>
            <a:ext cx="5438700" cy="44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057edcf004_0_33:notes"/>
          <p:cNvSpPr txBox="1"/>
          <p:nvPr>
            <p:ph idx="12" type="sldNum"/>
          </p:nvPr>
        </p:nvSpPr>
        <p:spPr>
          <a:xfrm>
            <a:off x="3849688" y="9428163"/>
            <a:ext cx="2946300" cy="4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fe0547342c_0_66:notes"/>
          <p:cNvSpPr/>
          <p:nvPr>
            <p:ph idx="2" type="sldImg"/>
          </p:nvPr>
        </p:nvSpPr>
        <p:spPr>
          <a:xfrm>
            <a:off x="1133243"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fe0547342c_0_66: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fe042022bb_0_5:notes"/>
          <p:cNvSpPr/>
          <p:nvPr>
            <p:ph idx="2" type="sldImg"/>
          </p:nvPr>
        </p:nvSpPr>
        <p:spPr>
          <a:xfrm>
            <a:off x="1133162"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fe042022bb_0_5:notes"/>
          <p:cNvSpPr txBox="1"/>
          <p:nvPr>
            <p:ph idx="1" type="body"/>
          </p:nvPr>
        </p:nvSpPr>
        <p:spPr>
          <a:xfrm>
            <a:off x="67976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d195c57df_0_3: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7d195c57df_0_3: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1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41e59771e_0_8: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041e59771e_0_8: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41e59771e_0_1: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041e59771e_0_1: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41e59771e_0_17: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3041e59771e_0_17: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g301275bba3b_0_8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g301275bba3b_0_8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 name="Google Shape;16;g301275bba3b_0_8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301275bba3b_0_8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301275bba3b_0_8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400">
              <a:solidFill>
                <a:srgbClr val="262626"/>
              </a:solidFill>
              <a:latin typeface="Impact"/>
              <a:ea typeface="Impact"/>
              <a:cs typeface="Impact"/>
              <a:sym typeface="Impac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26"/>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 type="body"/>
          </p:nvPr>
        </p:nvSpPr>
        <p:spPr>
          <a:xfrm>
            <a:off x="762000" y="609601"/>
            <a:ext cx="3657600" cy="3767328"/>
          </a:xfrm>
          <a:prstGeom prst="rect">
            <a:avLst/>
          </a:prstGeom>
          <a:noFill/>
          <a:ln>
            <a:noFill/>
          </a:ln>
        </p:spPr>
        <p:txBody>
          <a:bodyPr anchorCtr="0" anchor="ctr"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74" name="Google Shape;74;p26"/>
          <p:cNvSpPr txBox="1"/>
          <p:nvPr>
            <p:ph idx="2" type="body"/>
          </p:nvPr>
        </p:nvSpPr>
        <p:spPr>
          <a:xfrm>
            <a:off x="4648200" y="609601"/>
            <a:ext cx="3657600" cy="3767328"/>
          </a:xfrm>
          <a:prstGeom prst="rect">
            <a:avLst/>
          </a:prstGeom>
          <a:noFill/>
          <a:ln>
            <a:noFill/>
          </a:ln>
        </p:spPr>
        <p:txBody>
          <a:bodyPr anchorCtr="0" anchor="ctr"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75" name="Google Shape;75;p26"/>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762000" y="3200400"/>
            <a:ext cx="7543800" cy="152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 type="subTitle"/>
          </p:nvPr>
        </p:nvSpPr>
        <p:spPr>
          <a:xfrm>
            <a:off x="762000" y="4724400"/>
            <a:ext cx="68580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560"/>
              </a:spcBef>
              <a:spcAft>
                <a:spcPts val="0"/>
              </a:spcAft>
              <a:buSzPts val="2800"/>
              <a:buNone/>
              <a:defRPr sz="2800">
                <a:solidFill>
                  <a:schemeClr val="dk2"/>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00"/>
              </a:spcBef>
              <a:spcAft>
                <a:spcPts val="0"/>
              </a:spcAft>
              <a:buSzPts val="20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22" name="Google Shape;22;p18"/>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0"/>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6" name="Google Shape;36;p20"/>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g2fe0547342c_0_57"/>
          <p:cNvSpPr txBox="1"/>
          <p:nvPr>
            <p:ph type="ctrTitle"/>
          </p:nvPr>
        </p:nvSpPr>
        <p:spPr>
          <a:xfrm>
            <a:off x="311708" y="992767"/>
            <a:ext cx="8520600" cy="27369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1" name="Google Shape;41;g2fe0547342c_0_57"/>
          <p:cNvSpPr txBox="1"/>
          <p:nvPr>
            <p:ph idx="1" type="subTitle"/>
          </p:nvPr>
        </p:nvSpPr>
        <p:spPr>
          <a:xfrm>
            <a:off x="311700" y="3778833"/>
            <a:ext cx="8520600" cy="105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480"/>
              </a:spcBef>
              <a:spcAft>
                <a:spcPts val="0"/>
              </a:spcAft>
              <a:buSzPts val="2800"/>
              <a:buNone/>
              <a:defRPr sz="2800"/>
            </a:lvl1pPr>
            <a:lvl2pPr lvl="1" algn="ctr">
              <a:lnSpc>
                <a:spcPct val="100000"/>
              </a:lnSpc>
              <a:spcBef>
                <a:spcPts val="44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360"/>
              </a:spcBef>
              <a:spcAft>
                <a:spcPts val="0"/>
              </a:spcAft>
              <a:buSzPts val="2800"/>
              <a:buNone/>
              <a:defRPr sz="2800"/>
            </a:lvl4pPr>
            <a:lvl5pPr lvl="4" algn="ctr">
              <a:lnSpc>
                <a:spcPct val="100000"/>
              </a:lnSpc>
              <a:spcBef>
                <a:spcPts val="360"/>
              </a:spcBef>
              <a:spcAft>
                <a:spcPts val="0"/>
              </a:spcAft>
              <a:buSzPts val="2800"/>
              <a:buNone/>
              <a:defRPr sz="2800"/>
            </a:lvl5pPr>
            <a:lvl6pPr lvl="5" algn="ctr">
              <a:lnSpc>
                <a:spcPct val="100000"/>
              </a:lnSpc>
              <a:spcBef>
                <a:spcPts val="320"/>
              </a:spcBef>
              <a:spcAft>
                <a:spcPts val="0"/>
              </a:spcAft>
              <a:buSzPts val="2800"/>
              <a:buNone/>
              <a:defRPr sz="2800"/>
            </a:lvl6pPr>
            <a:lvl7pPr lvl="6" algn="ctr">
              <a:lnSpc>
                <a:spcPct val="100000"/>
              </a:lnSpc>
              <a:spcBef>
                <a:spcPts val="320"/>
              </a:spcBef>
              <a:spcAft>
                <a:spcPts val="0"/>
              </a:spcAft>
              <a:buSzPts val="2800"/>
              <a:buNone/>
              <a:defRPr sz="2800"/>
            </a:lvl7pPr>
            <a:lvl8pPr lvl="7" algn="ctr">
              <a:lnSpc>
                <a:spcPct val="100000"/>
              </a:lnSpc>
              <a:spcBef>
                <a:spcPts val="320"/>
              </a:spcBef>
              <a:spcAft>
                <a:spcPts val="0"/>
              </a:spcAft>
              <a:buSzPts val="2800"/>
              <a:buNone/>
              <a:defRPr sz="2800"/>
            </a:lvl8pPr>
            <a:lvl9pPr lvl="8" algn="ctr">
              <a:lnSpc>
                <a:spcPct val="100000"/>
              </a:lnSpc>
              <a:spcBef>
                <a:spcPts val="320"/>
              </a:spcBef>
              <a:spcAft>
                <a:spcPts val="0"/>
              </a:spcAft>
              <a:buSzPts val="2800"/>
              <a:buNone/>
              <a:defRPr sz="2800"/>
            </a:lvl9pPr>
          </a:lstStyle>
          <a:p/>
        </p:txBody>
      </p:sp>
      <p:sp>
        <p:nvSpPr>
          <p:cNvPr id="42" name="Google Shape;42;g2fe0547342c_0_57"/>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21"/>
          <p:cNvSpPr txBox="1"/>
          <p:nvPr>
            <p:ph type="title"/>
          </p:nvPr>
        </p:nvSpPr>
        <p:spPr>
          <a:xfrm rot="5400000">
            <a:off x="-1028699" y="2476500"/>
            <a:ext cx="5410199" cy="1828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1"/>
          <p:cNvSpPr txBox="1"/>
          <p:nvPr>
            <p:ph idx="1" type="body"/>
          </p:nvPr>
        </p:nvSpPr>
        <p:spPr>
          <a:xfrm rot="5400000">
            <a:off x="3009900" y="266701"/>
            <a:ext cx="4876800" cy="5715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6" name="Google Shape;46;p21"/>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22"/>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rot="5400000">
            <a:off x="2590800" y="-990600"/>
            <a:ext cx="38862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2" name="Google Shape;52;p22"/>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3"/>
          <p:cNvSpPr txBox="1"/>
          <p:nvPr>
            <p:ph type="title"/>
          </p:nvPr>
        </p:nvSpPr>
        <p:spPr>
          <a:xfrm>
            <a:off x="758952" y="4572000"/>
            <a:ext cx="6784848"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b="0"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p:nvPr>
            <p:ph idx="2" type="pic"/>
          </p:nvPr>
        </p:nvSpPr>
        <p:spPr>
          <a:xfrm>
            <a:off x="777240" y="457200"/>
            <a:ext cx="7543800" cy="2895600"/>
          </a:xfrm>
          <a:prstGeom prst="rect">
            <a:avLst/>
          </a:prstGeom>
          <a:noFill/>
          <a:ln cap="flat" cmpd="sng" w="9525">
            <a:solidFill>
              <a:schemeClr val="dk2"/>
            </a:solidFill>
            <a:prstDash val="solid"/>
            <a:round/>
            <a:headEnd len="sm" w="sm" type="none"/>
            <a:tailEnd len="sm" w="sm" type="none"/>
          </a:ln>
        </p:spPr>
      </p:sp>
      <p:sp>
        <p:nvSpPr>
          <p:cNvPr id="58" name="Google Shape;58;p23"/>
          <p:cNvSpPr txBox="1"/>
          <p:nvPr>
            <p:ph idx="1" type="body"/>
          </p:nvPr>
        </p:nvSpPr>
        <p:spPr>
          <a:xfrm>
            <a:off x="850392" y="3505200"/>
            <a:ext cx="7391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800"/>
              <a:buNone/>
              <a:defRPr sz="18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59" name="Google Shape;59;p23"/>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4"/>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25"/>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7"/>
          <p:cNvSpPr txBox="1"/>
          <p:nvPr/>
        </p:nvSpPr>
        <p:spPr>
          <a:xfrm>
            <a:off x="777875"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 name="Google Shape;7;p17"/>
          <p:cNvSpPr txBox="1"/>
          <p:nvPr/>
        </p:nvSpPr>
        <p:spPr>
          <a:xfrm>
            <a:off x="777875" y="6172200"/>
            <a:ext cx="7543800" cy="269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 name="Google Shape;8;p17"/>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1pPr>
            <a:lvl2pPr lvl="1"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2pPr>
            <a:lvl3pPr lvl="2"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3pPr>
            <a:lvl4pPr lvl="3"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4pPr>
            <a:lvl5pPr lvl="4"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9" name="Google Shape;9;p17"/>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lvl1pPr indent="-381000" lvl="0" marL="4572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lnSpc>
                <a:spcPct val="100000"/>
              </a:lnSpc>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0" name="Google Shape;10;p17"/>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17"/>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 name="Google Shape;12;p17"/>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1pPr>
            <a:lvl2pPr lvl="1"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2pPr>
            <a:lvl3pPr lvl="2"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3pPr>
            <a:lvl4pPr lvl="3"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4pPr>
            <a:lvl5pPr lvl="4" marR="0" rtl="0" algn="l">
              <a:lnSpc>
                <a:spcPct val="100000"/>
              </a:lnSpc>
              <a:spcBef>
                <a:spcPts val="0"/>
              </a:spcBef>
              <a:spcAft>
                <a:spcPts val="0"/>
              </a:spcAft>
              <a:buClr>
                <a:srgbClr val="000000"/>
              </a:buClr>
              <a:buSzPts val="1400"/>
              <a:buFont typeface="Arial"/>
              <a:buNone/>
              <a:defRPr b="0" i="0" sz="5400" u="none" cap="none" strike="noStrike">
                <a:solidFill>
                  <a:srgbClr val="262626"/>
                </a:solidFill>
                <a:latin typeface="Impact"/>
                <a:ea typeface="Impact"/>
                <a:cs typeface="Impact"/>
                <a:sym typeface="Impac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7" name="Google Shape;27;p19"/>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lvl1pPr indent="-381000" lvl="0" marL="4572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lnSpc>
                <a:spcPct val="100000"/>
              </a:lnSpc>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28" name="Google Shape;28;p19"/>
          <p:cNvSpPr txBox="1"/>
          <p:nvPr>
            <p:ph idx="10" type="dt"/>
          </p:nvPr>
        </p:nvSpPr>
        <p:spPr>
          <a:xfrm>
            <a:off x="6248400" y="6208712"/>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9"/>
          <p:cNvSpPr txBox="1"/>
          <p:nvPr>
            <p:ph idx="11" type="ftr"/>
          </p:nvPr>
        </p:nvSpPr>
        <p:spPr>
          <a:xfrm>
            <a:off x="762000" y="6208712"/>
            <a:ext cx="487362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 name="Google Shape;30;p19"/>
          <p:cNvSpPr txBox="1"/>
          <p:nvPr>
            <p:ph idx="12" type="sldNum"/>
          </p:nvPr>
        </p:nvSpPr>
        <p:spPr>
          <a:xfrm>
            <a:off x="7620000" y="5688012"/>
            <a:ext cx="7620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1pPr>
            <a:lvl2pPr indent="0" lvl="1"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2pPr>
            <a:lvl3pPr indent="0" lvl="2"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3pPr>
            <a:lvl4pPr indent="0" lvl="3"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4pPr>
            <a:lvl5pPr indent="0" lvl="4"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5pPr>
            <a:lvl6pPr indent="0" lvl="5"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6pPr>
            <a:lvl7pPr indent="0" lvl="6"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7pPr>
            <a:lvl8pPr indent="0" lvl="7"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8pPr>
            <a:lvl9pPr indent="0" lvl="8" marL="0" marR="0" rtl="0" algn="r">
              <a:lnSpc>
                <a:spcPct val="100000"/>
              </a:lnSpc>
              <a:spcBef>
                <a:spcPts val="0"/>
              </a:spcBef>
              <a:spcAft>
                <a:spcPts val="0"/>
              </a:spcAft>
              <a:buClr>
                <a:srgbClr val="262626"/>
              </a:buClr>
              <a:buSzPts val="2400"/>
              <a:buFont typeface="Impact"/>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1" name="Google Shape;31;p19"/>
          <p:cNvSpPr txBox="1"/>
          <p:nvPr/>
        </p:nvSpPr>
        <p:spPr>
          <a:xfrm>
            <a:off x="777875" y="0"/>
            <a:ext cx="75438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19"/>
          <p:cNvSpPr txBox="1"/>
          <p:nvPr/>
        </p:nvSpPr>
        <p:spPr>
          <a:xfrm>
            <a:off x="777875" y="6172200"/>
            <a:ext cx="7543800" cy="269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13.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057edcf004_0_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t/>
            </a:r>
            <a:endParaRPr/>
          </a:p>
        </p:txBody>
      </p:sp>
      <p:sp>
        <p:nvSpPr>
          <p:cNvPr id="84" name="Google Shape;84;g3057edcf004_0_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85" name="Google Shape;85;g3057edcf004_0_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sz="2400">
              <a:solidFill>
                <a:srgbClr val="262626"/>
              </a:solidFill>
              <a:latin typeface="Impact"/>
              <a:ea typeface="Impact"/>
              <a:cs typeface="Impact"/>
              <a:sym typeface="Impact"/>
            </a:endParaRPr>
          </a:p>
        </p:txBody>
      </p:sp>
      <p:pic>
        <p:nvPicPr>
          <p:cNvPr id="86" name="Google Shape;86;g3057edcf004_0_5"/>
          <p:cNvPicPr preferRelativeResize="0"/>
          <p:nvPr/>
        </p:nvPicPr>
        <p:blipFill rotWithShape="1">
          <a:blip r:embed="rId3">
            <a:alphaModFix/>
          </a:blip>
          <a:srcRect b="0" l="0" r="0" t="0"/>
          <a:stretch/>
        </p:blipFill>
        <p:spPr>
          <a:xfrm>
            <a:off x="279150" y="0"/>
            <a:ext cx="840765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041e59771e_0_28"/>
          <p:cNvSpPr txBox="1"/>
          <p:nvPr>
            <p:ph type="title"/>
          </p:nvPr>
        </p:nvSpPr>
        <p:spPr>
          <a:xfrm>
            <a:off x="539750" y="5084762"/>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Reading</a:t>
            </a:r>
            <a:endParaRPr/>
          </a:p>
        </p:txBody>
      </p:sp>
      <p:sp>
        <p:nvSpPr>
          <p:cNvPr id="164" name="Google Shape;164;g3041e59771e_0_28"/>
          <p:cNvSpPr txBox="1"/>
          <p:nvPr>
            <p:ph idx="1" type="body"/>
          </p:nvPr>
        </p:nvSpPr>
        <p:spPr>
          <a:xfrm>
            <a:off x="468312" y="765175"/>
            <a:ext cx="8229600" cy="4526100"/>
          </a:xfrm>
          <a:prstGeom prst="rect">
            <a:avLst/>
          </a:prstGeom>
          <a:noFill/>
          <a:ln>
            <a:noFill/>
          </a:ln>
        </p:spPr>
        <p:txBody>
          <a:bodyPr anchorCtr="0" anchor="t"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lang="en-US">
                <a:latin typeface="Calibri"/>
                <a:ea typeface="Calibri"/>
                <a:cs typeface="Calibri"/>
                <a:sym typeface="Calibri"/>
              </a:rPr>
              <a:t>PHONICS AND READING SUPPORT FROM HOME IS KEY!</a:t>
            </a:r>
            <a:endParaRPr>
              <a:latin typeface="Calibri"/>
              <a:ea typeface="Calibri"/>
              <a:cs typeface="Calibri"/>
              <a:sym typeface="Calibri"/>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cap="none" strike="noStrike">
                <a:solidFill>
                  <a:schemeClr val="dk2"/>
                </a:solidFill>
                <a:latin typeface="Calibri"/>
                <a:ea typeface="Calibri"/>
                <a:cs typeface="Calibri"/>
                <a:sym typeface="Calibri"/>
              </a:rPr>
              <a:t>If your child is not reading regularly at home, we will arrange a meeting with you to discuss this further.</a:t>
            </a:r>
            <a:endParaRPr b="0" i="0" sz="2400" u="none" cap="none" strike="noStrike">
              <a:solidFill>
                <a:schemeClr val="dk2"/>
              </a:solidFill>
              <a:latin typeface="Calibri"/>
              <a:ea typeface="Calibri"/>
              <a:cs typeface="Calibri"/>
              <a:sym typeface="Calibri"/>
            </a:endParaRPr>
          </a:p>
          <a:p>
            <a:pPr indent="0" lvl="0" marL="457200" marR="0" rtl="0" algn="just">
              <a:lnSpc>
                <a:spcPct val="100000"/>
              </a:lnSpc>
              <a:spcBef>
                <a:spcPts val="480"/>
              </a:spcBef>
              <a:spcAft>
                <a:spcPts val="0"/>
              </a:spcAft>
              <a:buSzPts val="1800"/>
              <a:buNone/>
            </a:pPr>
            <a:r>
              <a:t/>
            </a:r>
            <a:endParaRPr>
              <a:latin typeface="Calibri"/>
              <a:ea typeface="Calibri"/>
              <a:cs typeface="Calibri"/>
              <a:sym typeface="Calibri"/>
            </a:endParaRPr>
          </a:p>
          <a:p>
            <a:pPr indent="0" lvl="0" marL="0" marR="0" rtl="0" algn="just">
              <a:lnSpc>
                <a:spcPct val="100000"/>
              </a:lnSpc>
              <a:spcBef>
                <a:spcPts val="480"/>
              </a:spcBef>
              <a:spcAft>
                <a:spcPts val="0"/>
              </a:spcAft>
              <a:buSzPts val="1800"/>
              <a:buNone/>
            </a:pPr>
            <a:r>
              <a:t/>
            </a:r>
            <a:endParaRPr b="1" u="sng">
              <a:latin typeface="Calibri"/>
              <a:ea typeface="Calibri"/>
              <a:cs typeface="Calibri"/>
              <a:sym typeface="Calibri"/>
            </a:endParaRPr>
          </a:p>
          <a:p>
            <a:pPr indent="0" lvl="0" marL="457200" marR="0" rtl="0" algn="just">
              <a:lnSpc>
                <a:spcPct val="100000"/>
              </a:lnSpc>
              <a:spcBef>
                <a:spcPts val="480"/>
              </a:spcBef>
              <a:spcAft>
                <a:spcPts val="0"/>
              </a:spcAft>
              <a:buSzPts val="1800"/>
              <a:buNone/>
            </a:pPr>
            <a:r>
              <a:t/>
            </a:r>
            <a:endParaRPr/>
          </a:p>
        </p:txBody>
      </p:sp>
      <p:pic>
        <p:nvPicPr>
          <p:cNvPr id="165" name="Google Shape;165;g3041e59771e_0_28"/>
          <p:cNvPicPr preferRelativeResize="0"/>
          <p:nvPr/>
        </p:nvPicPr>
        <p:blipFill rotWithShape="1">
          <a:blip r:embed="rId3">
            <a:alphaModFix/>
          </a:blip>
          <a:srcRect b="0" l="0" r="0" t="0"/>
          <a:stretch/>
        </p:blipFill>
        <p:spPr>
          <a:xfrm>
            <a:off x="7308850" y="4797425"/>
            <a:ext cx="971550" cy="1209675"/>
          </a:xfrm>
          <a:prstGeom prst="rect">
            <a:avLst/>
          </a:prstGeom>
          <a:noFill/>
          <a:ln>
            <a:noFill/>
          </a:ln>
        </p:spPr>
      </p:pic>
      <p:pic>
        <p:nvPicPr>
          <p:cNvPr id="166" name="Google Shape;166;g3041e59771e_0_28" title="20240923_163439.jpg"/>
          <p:cNvPicPr preferRelativeResize="0"/>
          <p:nvPr/>
        </p:nvPicPr>
        <p:blipFill rotWithShape="1">
          <a:blip r:embed="rId4">
            <a:alphaModFix/>
          </a:blip>
          <a:srcRect b="-24205" l="-789" r="788" t="32377"/>
          <a:stretch/>
        </p:blipFill>
        <p:spPr>
          <a:xfrm>
            <a:off x="2324050" y="2275200"/>
            <a:ext cx="4891423" cy="3368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70" name="Shape 170"/>
        <p:cNvGrpSpPr/>
        <p:nvPr/>
      </p:nvGrpSpPr>
      <p:grpSpPr>
        <a:xfrm>
          <a:off x="0" y="0"/>
          <a:ext cx="0" cy="0"/>
          <a:chOff x="0" y="0"/>
          <a:chExt cx="0" cy="0"/>
        </a:xfrm>
      </p:grpSpPr>
      <p:pic>
        <p:nvPicPr>
          <p:cNvPr id="171" name="Google Shape;171;g2fe0547342c_0_6"/>
          <p:cNvPicPr preferRelativeResize="0"/>
          <p:nvPr/>
        </p:nvPicPr>
        <p:blipFill rotWithShape="1">
          <a:blip r:embed="rId3">
            <a:alphaModFix/>
          </a:blip>
          <a:srcRect b="0" l="0" r="0" t="0"/>
          <a:stretch/>
        </p:blipFill>
        <p:spPr>
          <a:xfrm>
            <a:off x="68325" y="149167"/>
            <a:ext cx="4309651" cy="2366650"/>
          </a:xfrm>
          <a:prstGeom prst="rect">
            <a:avLst/>
          </a:prstGeom>
          <a:noFill/>
          <a:ln>
            <a:noFill/>
          </a:ln>
        </p:spPr>
      </p:pic>
      <p:sp>
        <p:nvSpPr>
          <p:cNvPr id="172" name="Google Shape;172;g2fe0547342c_0_6"/>
          <p:cNvSpPr txBox="1"/>
          <p:nvPr/>
        </p:nvSpPr>
        <p:spPr>
          <a:xfrm>
            <a:off x="4572000" y="435100"/>
            <a:ext cx="4265400" cy="269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Why does it make such a difference?</a:t>
            </a:r>
            <a:endParaRPr b="1"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Increases their vocabulary</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Develops their attention span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Improves their general knowledge</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Makes them better writers.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3" name="Google Shape;173;g2fe0547342c_0_6"/>
          <p:cNvSpPr txBox="1"/>
          <p:nvPr/>
        </p:nvSpPr>
        <p:spPr>
          <a:xfrm>
            <a:off x="505025" y="3304700"/>
            <a:ext cx="8226600" cy="322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FF"/>
                </a:solidFill>
                <a:latin typeface="Arial"/>
                <a:ea typeface="Arial"/>
                <a:cs typeface="Arial"/>
                <a:sym typeface="Arial"/>
              </a:rPr>
              <a:t>How can you help?</a:t>
            </a:r>
            <a:endParaRPr b="1" i="0" sz="19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700" u="none" cap="none" strike="noStrike">
                <a:solidFill>
                  <a:srgbClr val="0000FF"/>
                </a:solidFill>
                <a:latin typeface="Arial"/>
                <a:ea typeface="Arial"/>
                <a:cs typeface="Arial"/>
                <a:sym typeface="Arial"/>
              </a:rPr>
              <a:t>Join the library, it’s free - go online (search ‘Hatfield Library’ &amp; follow the link) or go into the library (closed on Sunday/Thurs)</a:t>
            </a:r>
            <a:endParaRPr b="0" i="0" sz="1700" u="none"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700" u="none" cap="none" strike="noStrike">
                <a:solidFill>
                  <a:srgbClr val="0000FF"/>
                </a:solidFill>
                <a:latin typeface="Arial"/>
                <a:ea typeface="Arial"/>
                <a:cs typeface="Arial"/>
                <a:sym typeface="Arial"/>
              </a:rPr>
              <a:t>If you are a library member you will also have access to free audio books through ‘BorrowBox’. Good for bedtime listening &amp; it develops their vocabulary.</a:t>
            </a:r>
            <a:endParaRPr b="0" i="0" sz="1700" u="none"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700" u="none" cap="none" strike="noStrike">
                <a:solidFill>
                  <a:srgbClr val="0000FF"/>
                </a:solidFill>
                <a:latin typeface="Arial"/>
                <a:ea typeface="Arial"/>
                <a:cs typeface="Arial"/>
                <a:sym typeface="Arial"/>
              </a:rPr>
              <a:t>Read to your children and show them that you love books by reading yourself.</a:t>
            </a:r>
            <a:endParaRPr b="0" i="0" sz="17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611187" y="49418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Homework</a:t>
            </a:r>
            <a:endParaRPr/>
          </a:p>
        </p:txBody>
      </p:sp>
      <p:sp>
        <p:nvSpPr>
          <p:cNvPr id="179" name="Google Shape;179;p6"/>
          <p:cNvSpPr txBox="1"/>
          <p:nvPr>
            <p:ph idx="1" type="body"/>
          </p:nvPr>
        </p:nvSpPr>
        <p:spPr>
          <a:xfrm>
            <a:off x="468312" y="836612"/>
            <a:ext cx="8229600" cy="4525962"/>
          </a:xfrm>
          <a:prstGeom prst="rect">
            <a:avLst/>
          </a:prstGeom>
          <a:noFill/>
          <a:ln>
            <a:noFill/>
          </a:ln>
        </p:spPr>
        <p:txBody>
          <a:bodyPr anchorCtr="0" anchor="ctr" bIns="45700" lIns="91425" spcFirstLastPara="1" rIns="91425" wrap="square" tIns="45700">
            <a:normAutofit lnSpcReduction="10000"/>
          </a:bodyPr>
          <a:lstStyle/>
          <a:p>
            <a:pPr indent="-152400" lvl="0" marL="273050" marR="0" rtl="0" algn="l">
              <a:lnSpc>
                <a:spcPct val="70000"/>
              </a:lnSpc>
              <a:spcBef>
                <a:spcPts val="0"/>
              </a:spcBef>
              <a:spcAft>
                <a:spcPts val="0"/>
              </a:spcAft>
              <a:buClr>
                <a:schemeClr val="accent1"/>
              </a:buClr>
              <a:buSzPts val="1900"/>
              <a:buFont typeface="Arial"/>
              <a:buNone/>
            </a:pPr>
            <a:r>
              <a:t/>
            </a:r>
            <a:endParaRPr i="0" sz="1900" u="none" cap="none" strike="noStrike">
              <a:solidFill>
                <a:schemeClr val="dk2"/>
              </a:solidFill>
              <a:latin typeface="Calibri"/>
              <a:ea typeface="Calibri"/>
              <a:cs typeface="Calibri"/>
              <a:sym typeface="Calibri"/>
            </a:endParaRPr>
          </a:p>
          <a:p>
            <a:pPr indent="-381000" lvl="0" marL="457200" marR="0" rtl="0" algn="l">
              <a:lnSpc>
                <a:spcPct val="100000"/>
              </a:lnSpc>
              <a:spcBef>
                <a:spcPts val="380"/>
              </a:spcBef>
              <a:spcAft>
                <a:spcPts val="0"/>
              </a:spcAft>
              <a:buSzPts val="2400"/>
              <a:buFont typeface="Calibri"/>
              <a:buChar char="•"/>
            </a:pPr>
            <a:r>
              <a:rPr lang="en-US">
                <a:latin typeface="Calibri"/>
                <a:ea typeface="Calibri"/>
                <a:cs typeface="Calibri"/>
                <a:sym typeface="Calibri"/>
              </a:rPr>
              <a:t>Phonics homework; each week the children will have learnt new sounds and tricky words. These can be found on google classroom. They should be revised every night.</a:t>
            </a:r>
            <a:endParaRPr>
              <a:latin typeface="Calibri"/>
              <a:ea typeface="Calibri"/>
              <a:cs typeface="Calibri"/>
              <a:sym typeface="Calibri"/>
            </a:endParaRPr>
          </a:p>
          <a:p>
            <a:pPr indent="-342900" lvl="0" marL="457200" marR="0" rtl="0" algn="l">
              <a:lnSpc>
                <a:spcPct val="100000"/>
              </a:lnSpc>
              <a:spcBef>
                <a:spcPts val="380"/>
              </a:spcBef>
              <a:spcAft>
                <a:spcPts val="0"/>
              </a:spcAft>
              <a:buSzPts val="1800"/>
              <a:buFont typeface="Calibri"/>
              <a:buChar char="•"/>
            </a:pPr>
            <a:r>
              <a:rPr lang="en-US">
                <a:latin typeface="Calibri"/>
                <a:ea typeface="Calibri"/>
                <a:cs typeface="Calibri"/>
                <a:sym typeface="Calibri"/>
              </a:rPr>
              <a:t>Games and books will be available on Bug Club</a:t>
            </a:r>
            <a:endParaRPr>
              <a:latin typeface="Calibri"/>
              <a:ea typeface="Calibri"/>
              <a:cs typeface="Calibri"/>
              <a:sym typeface="Calibri"/>
            </a:endParaRPr>
          </a:p>
          <a:p>
            <a:pPr indent="-381000" lvl="0" marL="457200" marR="0" rtl="0" algn="l">
              <a:lnSpc>
                <a:spcPct val="100000"/>
              </a:lnSpc>
              <a:spcBef>
                <a:spcPts val="380"/>
              </a:spcBef>
              <a:spcAft>
                <a:spcPts val="0"/>
              </a:spcAft>
              <a:buSzPts val="2400"/>
              <a:buFont typeface="Calibri"/>
              <a:buChar char="•"/>
            </a:pPr>
            <a:r>
              <a:rPr lang="en-US">
                <a:latin typeface="Calibri"/>
                <a:ea typeface="Calibri"/>
                <a:cs typeface="Calibri"/>
                <a:sym typeface="Calibri"/>
              </a:rPr>
              <a:t>Homework grids will be sent home with your child in their reading record each half term.</a:t>
            </a:r>
            <a:endParaRPr>
              <a:latin typeface="Calibri"/>
              <a:ea typeface="Calibri"/>
              <a:cs typeface="Calibri"/>
              <a:sym typeface="Calibri"/>
            </a:endParaRPr>
          </a:p>
          <a:p>
            <a:pPr indent="-152400" lvl="0" marL="273050" marR="0" rtl="0" algn="l">
              <a:lnSpc>
                <a:spcPct val="100000"/>
              </a:lnSpc>
              <a:spcBef>
                <a:spcPts val="380"/>
              </a:spcBef>
              <a:spcAft>
                <a:spcPts val="0"/>
              </a:spcAft>
              <a:buClr>
                <a:schemeClr val="accent1"/>
              </a:buClr>
              <a:buSzPts val="1900"/>
              <a:buFont typeface="Arial"/>
              <a:buNone/>
            </a:pPr>
            <a:r>
              <a:rPr lang="en-US">
                <a:latin typeface="Calibri"/>
                <a:ea typeface="Calibri"/>
                <a:cs typeface="Calibri"/>
                <a:sym typeface="Calibri"/>
              </a:rPr>
              <a:t>     There is a copy on the website and on Google classroom.</a:t>
            </a:r>
            <a:endParaRPr>
              <a:latin typeface="Calibri"/>
              <a:ea typeface="Calibri"/>
              <a:cs typeface="Calibri"/>
              <a:sym typeface="Calibri"/>
            </a:endParaRPr>
          </a:p>
          <a:p>
            <a:pPr indent="-381000" lvl="0" marL="457200" marR="0" rtl="0" algn="l">
              <a:lnSpc>
                <a:spcPct val="100000"/>
              </a:lnSpc>
              <a:spcBef>
                <a:spcPts val="380"/>
              </a:spcBef>
              <a:spcAft>
                <a:spcPts val="0"/>
              </a:spcAft>
              <a:buSzPts val="2400"/>
              <a:buFont typeface="Calibri"/>
              <a:buChar char="•"/>
            </a:pPr>
            <a:r>
              <a:rPr lang="en-US">
                <a:latin typeface="Calibri"/>
                <a:ea typeface="Calibri"/>
                <a:cs typeface="Calibri"/>
                <a:sym typeface="Calibri"/>
              </a:rPr>
              <a:t>They are expected to complete a square (and activity) a week.</a:t>
            </a:r>
            <a:endParaRPr>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a:latin typeface="Calibri"/>
                <a:ea typeface="Calibri"/>
                <a:cs typeface="Calibri"/>
                <a:sym typeface="Calibri"/>
              </a:rPr>
              <a:t>Children’s homework will be shared and celebrated with the class.</a:t>
            </a:r>
            <a:endParaRPr sz="1900"/>
          </a:p>
          <a:p>
            <a:pPr indent="-152400" lvl="0" marL="273050" marR="0" rtl="0" algn="l">
              <a:lnSpc>
                <a:spcPct val="100000"/>
              </a:lnSpc>
              <a:spcBef>
                <a:spcPts val="380"/>
              </a:spcBef>
              <a:spcAft>
                <a:spcPts val="0"/>
              </a:spcAft>
              <a:buClr>
                <a:schemeClr val="accent1"/>
              </a:buClr>
              <a:buSzPts val="1900"/>
              <a:buFont typeface="Arial"/>
              <a:buNone/>
            </a:pPr>
            <a:r>
              <a:t/>
            </a:r>
            <a:endParaRPr sz="1900"/>
          </a:p>
        </p:txBody>
      </p:sp>
      <p:pic>
        <p:nvPicPr>
          <p:cNvPr id="180" name="Google Shape;180;p6"/>
          <p:cNvPicPr preferRelativeResize="0"/>
          <p:nvPr/>
        </p:nvPicPr>
        <p:blipFill rotWithShape="1">
          <a:blip r:embed="rId3">
            <a:alphaModFix/>
          </a:blip>
          <a:srcRect b="0" l="0" r="0" t="0"/>
          <a:stretch/>
        </p:blipFill>
        <p:spPr>
          <a:xfrm>
            <a:off x="7380287" y="4797425"/>
            <a:ext cx="971550" cy="120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041e59771e_0_34"/>
          <p:cNvSpPr txBox="1"/>
          <p:nvPr>
            <p:ph type="title"/>
          </p:nvPr>
        </p:nvSpPr>
        <p:spPr>
          <a:xfrm>
            <a:off x="611187" y="49418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Homework</a:t>
            </a:r>
            <a:endParaRPr/>
          </a:p>
        </p:txBody>
      </p:sp>
      <p:sp>
        <p:nvSpPr>
          <p:cNvPr id="186" name="Google Shape;186;g3041e59771e_0_34"/>
          <p:cNvSpPr txBox="1"/>
          <p:nvPr>
            <p:ph idx="1" type="body"/>
          </p:nvPr>
        </p:nvSpPr>
        <p:spPr>
          <a:xfrm>
            <a:off x="468312" y="836612"/>
            <a:ext cx="8229600" cy="4526100"/>
          </a:xfrm>
          <a:prstGeom prst="rect">
            <a:avLst/>
          </a:prstGeom>
          <a:noFill/>
          <a:ln>
            <a:noFill/>
          </a:ln>
        </p:spPr>
        <p:txBody>
          <a:bodyPr anchorCtr="0" anchor="ctr" bIns="45700" lIns="91425" spcFirstLastPara="1" rIns="91425" wrap="square" tIns="45700">
            <a:normAutofit/>
          </a:bodyPr>
          <a:lstStyle/>
          <a:p>
            <a:pPr indent="-152400" lvl="0" marL="273050" marR="0" rtl="0" algn="l">
              <a:lnSpc>
                <a:spcPct val="70000"/>
              </a:lnSpc>
              <a:spcBef>
                <a:spcPts val="0"/>
              </a:spcBef>
              <a:spcAft>
                <a:spcPts val="0"/>
              </a:spcAft>
              <a:buClr>
                <a:schemeClr val="accent1"/>
              </a:buClr>
              <a:buSzPts val="1900"/>
              <a:buFont typeface="Arial"/>
              <a:buNone/>
            </a:pPr>
            <a:r>
              <a:t/>
            </a:r>
            <a:endParaRPr i="0" sz="1900" u="none" cap="none" strike="noStrike">
              <a:solidFill>
                <a:schemeClr val="dk2"/>
              </a:solidFill>
              <a:latin typeface="Calibri"/>
              <a:ea typeface="Calibri"/>
              <a:cs typeface="Calibri"/>
              <a:sym typeface="Calibri"/>
            </a:endParaRPr>
          </a:p>
          <a:p>
            <a:pPr indent="-152400" lvl="0" marL="273050" marR="0" rtl="0" algn="l">
              <a:lnSpc>
                <a:spcPct val="100000"/>
              </a:lnSpc>
              <a:spcBef>
                <a:spcPts val="380"/>
              </a:spcBef>
              <a:spcAft>
                <a:spcPts val="0"/>
              </a:spcAft>
              <a:buClr>
                <a:schemeClr val="accent1"/>
              </a:buClr>
              <a:buSzPts val="1900"/>
              <a:buFont typeface="Arial"/>
              <a:buNone/>
            </a:pPr>
            <a:r>
              <a:t/>
            </a:r>
            <a:endParaRPr sz="1900"/>
          </a:p>
        </p:txBody>
      </p:sp>
      <p:pic>
        <p:nvPicPr>
          <p:cNvPr id="187" name="Google Shape;187;g3041e59771e_0_34"/>
          <p:cNvPicPr preferRelativeResize="0"/>
          <p:nvPr/>
        </p:nvPicPr>
        <p:blipFill rotWithShape="1">
          <a:blip r:embed="rId3">
            <a:alphaModFix/>
          </a:blip>
          <a:srcRect b="0" l="0" r="0" t="0"/>
          <a:stretch/>
        </p:blipFill>
        <p:spPr>
          <a:xfrm>
            <a:off x="7380287" y="4797425"/>
            <a:ext cx="971550" cy="1209675"/>
          </a:xfrm>
          <a:prstGeom prst="rect">
            <a:avLst/>
          </a:prstGeom>
          <a:noFill/>
          <a:ln>
            <a:noFill/>
          </a:ln>
        </p:spPr>
      </p:pic>
      <p:pic>
        <p:nvPicPr>
          <p:cNvPr id="188" name="Google Shape;188;g3041e59771e_0_34"/>
          <p:cNvPicPr preferRelativeResize="0"/>
          <p:nvPr/>
        </p:nvPicPr>
        <p:blipFill rotWithShape="1">
          <a:blip r:embed="rId4">
            <a:alphaModFix/>
          </a:blip>
          <a:srcRect b="0" l="0" r="0" t="0"/>
          <a:stretch/>
        </p:blipFill>
        <p:spPr>
          <a:xfrm>
            <a:off x="72495" y="560195"/>
            <a:ext cx="4192650" cy="2951674"/>
          </a:xfrm>
          <a:prstGeom prst="rect">
            <a:avLst/>
          </a:prstGeom>
          <a:noFill/>
          <a:ln>
            <a:noFill/>
          </a:ln>
        </p:spPr>
      </p:pic>
      <p:pic>
        <p:nvPicPr>
          <p:cNvPr id="189" name="Google Shape;189;g3041e59771e_0_34"/>
          <p:cNvPicPr preferRelativeResize="0"/>
          <p:nvPr/>
        </p:nvPicPr>
        <p:blipFill rotWithShape="1">
          <a:blip r:embed="rId5">
            <a:alphaModFix/>
          </a:blip>
          <a:srcRect b="0" l="0" r="0" t="0"/>
          <a:stretch/>
        </p:blipFill>
        <p:spPr>
          <a:xfrm>
            <a:off x="4400945" y="1450345"/>
            <a:ext cx="3950876" cy="2853724"/>
          </a:xfrm>
          <a:prstGeom prst="rect">
            <a:avLst/>
          </a:prstGeom>
          <a:noFill/>
          <a:ln>
            <a:noFill/>
          </a:ln>
        </p:spPr>
      </p:pic>
      <p:pic>
        <p:nvPicPr>
          <p:cNvPr id="190" name="Google Shape;190;g3041e59771e_0_34"/>
          <p:cNvPicPr preferRelativeResize="0"/>
          <p:nvPr/>
        </p:nvPicPr>
        <p:blipFill rotWithShape="1">
          <a:blip r:embed="rId6">
            <a:alphaModFix/>
          </a:blip>
          <a:srcRect b="0" l="0" r="0" t="0"/>
          <a:stretch/>
        </p:blipFill>
        <p:spPr>
          <a:xfrm>
            <a:off x="3812300" y="4014849"/>
            <a:ext cx="3492076" cy="224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0474a1e826_0_5"/>
          <p:cNvSpPr txBox="1"/>
          <p:nvPr>
            <p:ph type="title"/>
          </p:nvPr>
        </p:nvSpPr>
        <p:spPr>
          <a:xfrm>
            <a:off x="611187" y="49418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Homework</a:t>
            </a:r>
            <a:endParaRPr/>
          </a:p>
        </p:txBody>
      </p:sp>
      <p:pic>
        <p:nvPicPr>
          <p:cNvPr id="196" name="Google Shape;196;g30474a1e826_0_5"/>
          <p:cNvPicPr preferRelativeResize="0"/>
          <p:nvPr/>
        </p:nvPicPr>
        <p:blipFill rotWithShape="1">
          <a:blip r:embed="rId3">
            <a:alphaModFix/>
          </a:blip>
          <a:srcRect b="0" l="0" r="0" t="0"/>
          <a:stretch/>
        </p:blipFill>
        <p:spPr>
          <a:xfrm>
            <a:off x="7380287" y="4797425"/>
            <a:ext cx="971550" cy="1209675"/>
          </a:xfrm>
          <a:prstGeom prst="rect">
            <a:avLst/>
          </a:prstGeom>
          <a:noFill/>
          <a:ln>
            <a:noFill/>
          </a:ln>
        </p:spPr>
      </p:pic>
      <p:pic>
        <p:nvPicPr>
          <p:cNvPr id="197" name="Google Shape;197;g30474a1e826_0_5"/>
          <p:cNvPicPr preferRelativeResize="0"/>
          <p:nvPr/>
        </p:nvPicPr>
        <p:blipFill rotWithShape="1">
          <a:blip r:embed="rId4">
            <a:alphaModFix/>
          </a:blip>
          <a:srcRect b="0" l="0" r="0" t="0"/>
          <a:stretch/>
        </p:blipFill>
        <p:spPr>
          <a:xfrm>
            <a:off x="64250" y="2712179"/>
            <a:ext cx="4896176" cy="2229701"/>
          </a:xfrm>
          <a:prstGeom prst="rect">
            <a:avLst/>
          </a:prstGeom>
          <a:noFill/>
          <a:ln>
            <a:noFill/>
          </a:ln>
        </p:spPr>
      </p:pic>
      <p:pic>
        <p:nvPicPr>
          <p:cNvPr id="198" name="Google Shape;198;g30474a1e826_0_5"/>
          <p:cNvPicPr preferRelativeResize="0"/>
          <p:nvPr/>
        </p:nvPicPr>
        <p:blipFill rotWithShape="1">
          <a:blip r:embed="rId5">
            <a:alphaModFix/>
          </a:blip>
          <a:srcRect b="0" l="0" r="0" t="0"/>
          <a:stretch/>
        </p:blipFill>
        <p:spPr>
          <a:xfrm>
            <a:off x="241336" y="4168750"/>
            <a:ext cx="5965339" cy="2229700"/>
          </a:xfrm>
          <a:prstGeom prst="rect">
            <a:avLst/>
          </a:prstGeom>
          <a:noFill/>
          <a:ln>
            <a:noFill/>
          </a:ln>
        </p:spPr>
      </p:pic>
      <p:pic>
        <p:nvPicPr>
          <p:cNvPr id="199" name="Google Shape;199;g30474a1e826_0_5"/>
          <p:cNvPicPr preferRelativeResize="0"/>
          <p:nvPr/>
        </p:nvPicPr>
        <p:blipFill>
          <a:blip r:embed="rId6">
            <a:alphaModFix/>
          </a:blip>
          <a:stretch>
            <a:fillRect/>
          </a:stretch>
        </p:blipFill>
        <p:spPr>
          <a:xfrm>
            <a:off x="1080275" y="153950"/>
            <a:ext cx="5696801" cy="2558226"/>
          </a:xfrm>
          <a:prstGeom prst="rect">
            <a:avLst/>
          </a:prstGeom>
          <a:noFill/>
          <a:ln>
            <a:noFill/>
          </a:ln>
        </p:spPr>
      </p:pic>
      <p:pic>
        <p:nvPicPr>
          <p:cNvPr id="200" name="Google Shape;200;g30474a1e826_0_5"/>
          <p:cNvPicPr preferRelativeResize="0"/>
          <p:nvPr/>
        </p:nvPicPr>
        <p:blipFill>
          <a:blip r:embed="rId7">
            <a:alphaModFix/>
          </a:blip>
          <a:stretch>
            <a:fillRect/>
          </a:stretch>
        </p:blipFill>
        <p:spPr>
          <a:xfrm>
            <a:off x="4624145" y="2086800"/>
            <a:ext cx="4163500" cy="2558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041e59771e_0_51"/>
          <p:cNvSpPr txBox="1"/>
          <p:nvPr>
            <p:ph type="title"/>
          </p:nvPr>
        </p:nvSpPr>
        <p:spPr>
          <a:xfrm>
            <a:off x="611187" y="49418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lang="en-US">
                <a:solidFill>
                  <a:srgbClr val="FFC000"/>
                </a:solidFill>
              </a:rPr>
              <a:t>Yr 1 Phonics Screening</a:t>
            </a:r>
            <a:endParaRPr/>
          </a:p>
        </p:txBody>
      </p:sp>
      <p:sp>
        <p:nvSpPr>
          <p:cNvPr id="206" name="Google Shape;206;g3041e59771e_0_51"/>
          <p:cNvSpPr txBox="1"/>
          <p:nvPr>
            <p:ph idx="1" type="body"/>
          </p:nvPr>
        </p:nvSpPr>
        <p:spPr>
          <a:xfrm>
            <a:off x="468312" y="836612"/>
            <a:ext cx="8229600" cy="4526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380"/>
              </a:spcBef>
              <a:spcAft>
                <a:spcPts val="0"/>
              </a:spcAft>
              <a:buSzPts val="1800"/>
              <a:buNone/>
            </a:pPr>
            <a:r>
              <a:t/>
            </a:r>
            <a:endParaRPr>
              <a:latin typeface="Calibri"/>
              <a:ea typeface="Calibri"/>
              <a:cs typeface="Calibri"/>
              <a:sym typeface="Calibri"/>
            </a:endParaRPr>
          </a:p>
          <a:p>
            <a:pPr indent="-342900" lvl="0" marL="457200" marR="0" rtl="0" algn="l">
              <a:lnSpc>
                <a:spcPct val="100000"/>
              </a:lnSpc>
              <a:spcBef>
                <a:spcPts val="380"/>
              </a:spcBef>
              <a:spcAft>
                <a:spcPts val="0"/>
              </a:spcAft>
              <a:buSzPts val="1800"/>
              <a:buFont typeface="Calibri"/>
              <a:buChar char="•"/>
            </a:pPr>
            <a:r>
              <a:rPr lang="en-US">
                <a:latin typeface="Calibri"/>
                <a:ea typeface="Calibri"/>
                <a:cs typeface="Calibri"/>
                <a:sym typeface="Calibri"/>
              </a:rPr>
              <a:t>Your child will take part in the phonics screening check in June. </a:t>
            </a:r>
            <a:endParaRPr>
              <a:latin typeface="Calibri"/>
              <a:ea typeface="Calibri"/>
              <a:cs typeface="Calibri"/>
              <a:sym typeface="Calibri"/>
            </a:endParaRPr>
          </a:p>
          <a:p>
            <a:pPr indent="-342900" lvl="0" marL="457200" marR="0" rtl="0" algn="l">
              <a:lnSpc>
                <a:spcPct val="100000"/>
              </a:lnSpc>
              <a:spcBef>
                <a:spcPts val="380"/>
              </a:spcBef>
              <a:spcAft>
                <a:spcPts val="0"/>
              </a:spcAft>
              <a:buSzPts val="1800"/>
              <a:buFont typeface="Calibri"/>
              <a:buChar char="•"/>
            </a:pPr>
            <a:r>
              <a:rPr lang="en-US">
                <a:latin typeface="Calibri"/>
                <a:ea typeface="Calibri"/>
                <a:cs typeface="Calibri"/>
                <a:sym typeface="Calibri"/>
              </a:rPr>
              <a:t>The phonics screening check is a check of your child’s phonics knowledge. It helps your school confirm whether your child is making the progress expected in the national curriculum.</a:t>
            </a:r>
            <a:endParaRPr>
              <a:latin typeface="Calibri"/>
              <a:ea typeface="Calibri"/>
              <a:cs typeface="Calibri"/>
              <a:sym typeface="Calibri"/>
            </a:endParaRPr>
          </a:p>
          <a:p>
            <a:pPr indent="-342900" lvl="0" marL="457200" marR="0" rtl="0" algn="l">
              <a:lnSpc>
                <a:spcPct val="100000"/>
              </a:lnSpc>
              <a:spcBef>
                <a:spcPts val="380"/>
              </a:spcBef>
              <a:spcAft>
                <a:spcPts val="0"/>
              </a:spcAft>
              <a:buSzPts val="1800"/>
              <a:buFont typeface="Calibri"/>
              <a:buChar char="•"/>
            </a:pPr>
            <a:r>
              <a:rPr lang="en-US">
                <a:latin typeface="Calibri"/>
                <a:ea typeface="Calibri"/>
                <a:cs typeface="Calibri"/>
                <a:sym typeface="Calibri"/>
              </a:rPr>
              <a:t>The phonics screening check contains 40 words divided into two sections of 20 words. Both sections contain a mixture of real words and pseudo-words.</a:t>
            </a:r>
            <a:endParaRPr>
              <a:latin typeface="Calibri"/>
              <a:ea typeface="Calibri"/>
              <a:cs typeface="Calibri"/>
              <a:sym typeface="Calibri"/>
            </a:endParaRPr>
          </a:p>
          <a:p>
            <a:pPr indent="-342900" lvl="0" marL="457200" marR="0" rtl="0" algn="l">
              <a:lnSpc>
                <a:spcPct val="100000"/>
              </a:lnSpc>
              <a:spcBef>
                <a:spcPts val="380"/>
              </a:spcBef>
              <a:spcAft>
                <a:spcPts val="0"/>
              </a:spcAft>
              <a:buSzPts val="1800"/>
              <a:buFont typeface="Calibri"/>
              <a:buChar char="•"/>
            </a:pPr>
            <a:r>
              <a:rPr lang="en-US">
                <a:latin typeface="Calibri"/>
                <a:ea typeface="Calibri"/>
                <a:cs typeface="Calibri"/>
                <a:sym typeface="Calibri"/>
              </a:rPr>
              <a:t>The results will be given out as part of the end of year report.</a:t>
            </a:r>
            <a:endParaRPr>
              <a:latin typeface="Calibri"/>
              <a:ea typeface="Calibri"/>
              <a:cs typeface="Calibri"/>
              <a:sym typeface="Calibri"/>
            </a:endParaRPr>
          </a:p>
          <a:p>
            <a:pPr indent="-152400" lvl="0" marL="273050" marR="0" rtl="0" algn="l">
              <a:lnSpc>
                <a:spcPct val="100000"/>
              </a:lnSpc>
              <a:spcBef>
                <a:spcPts val="380"/>
              </a:spcBef>
              <a:spcAft>
                <a:spcPts val="0"/>
              </a:spcAft>
              <a:buClr>
                <a:schemeClr val="accent1"/>
              </a:buClr>
              <a:buSzPts val="1900"/>
              <a:buFont typeface="Arial"/>
              <a:buNone/>
            </a:pPr>
            <a:r>
              <a:t/>
            </a:r>
            <a:endParaRPr sz="1900"/>
          </a:p>
        </p:txBody>
      </p:sp>
      <p:pic>
        <p:nvPicPr>
          <p:cNvPr id="207" name="Google Shape;207;g3041e59771e_0_51"/>
          <p:cNvPicPr preferRelativeResize="0"/>
          <p:nvPr/>
        </p:nvPicPr>
        <p:blipFill rotWithShape="1">
          <a:blip r:embed="rId3">
            <a:alphaModFix/>
          </a:blip>
          <a:srcRect b="0" l="0" r="0" t="0"/>
          <a:stretch/>
        </p:blipFill>
        <p:spPr>
          <a:xfrm>
            <a:off x="7452787" y="4908538"/>
            <a:ext cx="971550" cy="120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041e59771e_0_43"/>
          <p:cNvSpPr txBox="1"/>
          <p:nvPr>
            <p:ph type="title"/>
          </p:nvPr>
        </p:nvSpPr>
        <p:spPr>
          <a:xfrm>
            <a:off x="611187" y="49418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lang="en-US">
                <a:solidFill>
                  <a:srgbClr val="FFC000"/>
                </a:solidFill>
              </a:rPr>
              <a:t>Yr 1 Phonics Screening</a:t>
            </a:r>
            <a:endParaRPr/>
          </a:p>
        </p:txBody>
      </p:sp>
      <p:sp>
        <p:nvSpPr>
          <p:cNvPr id="213" name="Google Shape;213;g3041e59771e_0_43"/>
          <p:cNvSpPr txBox="1"/>
          <p:nvPr>
            <p:ph idx="1" type="body"/>
          </p:nvPr>
        </p:nvSpPr>
        <p:spPr>
          <a:xfrm>
            <a:off x="468312" y="836612"/>
            <a:ext cx="8229600" cy="4526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380"/>
              </a:spcBef>
              <a:spcAft>
                <a:spcPts val="0"/>
              </a:spcAft>
              <a:buSzPts val="1800"/>
              <a:buNone/>
            </a:pPr>
            <a:r>
              <a:t/>
            </a:r>
            <a:endParaRPr>
              <a:latin typeface="Calibri"/>
              <a:ea typeface="Calibri"/>
              <a:cs typeface="Calibri"/>
              <a:sym typeface="Calibri"/>
            </a:endParaRPr>
          </a:p>
          <a:p>
            <a:pPr indent="0" lvl="0" marL="457200" marR="0" rtl="0" algn="l">
              <a:lnSpc>
                <a:spcPct val="100000"/>
              </a:lnSpc>
              <a:spcBef>
                <a:spcPts val="380"/>
              </a:spcBef>
              <a:spcAft>
                <a:spcPts val="0"/>
              </a:spcAft>
              <a:buSzPts val="1800"/>
              <a:buNone/>
            </a:pPr>
            <a:r>
              <a:t/>
            </a:r>
            <a:endParaRPr>
              <a:latin typeface="Calibri"/>
              <a:ea typeface="Calibri"/>
              <a:cs typeface="Calibri"/>
              <a:sym typeface="Calibri"/>
            </a:endParaRPr>
          </a:p>
          <a:p>
            <a:pPr indent="-152400" lvl="0" marL="273050" marR="0" rtl="0" algn="l">
              <a:lnSpc>
                <a:spcPct val="100000"/>
              </a:lnSpc>
              <a:spcBef>
                <a:spcPts val="380"/>
              </a:spcBef>
              <a:spcAft>
                <a:spcPts val="0"/>
              </a:spcAft>
              <a:buClr>
                <a:schemeClr val="accent1"/>
              </a:buClr>
              <a:buSzPts val="1900"/>
              <a:buFont typeface="Arial"/>
              <a:buNone/>
            </a:pPr>
            <a:r>
              <a:t/>
            </a:r>
            <a:endParaRPr sz="1900"/>
          </a:p>
        </p:txBody>
      </p:sp>
      <p:pic>
        <p:nvPicPr>
          <p:cNvPr id="214" name="Google Shape;214;g3041e59771e_0_43"/>
          <p:cNvPicPr preferRelativeResize="0"/>
          <p:nvPr/>
        </p:nvPicPr>
        <p:blipFill rotWithShape="1">
          <a:blip r:embed="rId3">
            <a:alphaModFix/>
          </a:blip>
          <a:srcRect b="0" l="0" r="0" t="0"/>
          <a:stretch/>
        </p:blipFill>
        <p:spPr>
          <a:xfrm>
            <a:off x="7380287" y="4797425"/>
            <a:ext cx="971550" cy="1209675"/>
          </a:xfrm>
          <a:prstGeom prst="rect">
            <a:avLst/>
          </a:prstGeom>
          <a:noFill/>
          <a:ln>
            <a:noFill/>
          </a:ln>
        </p:spPr>
      </p:pic>
      <p:pic>
        <p:nvPicPr>
          <p:cNvPr id="215" name="Google Shape;215;g3041e59771e_0_43"/>
          <p:cNvPicPr preferRelativeResize="0"/>
          <p:nvPr/>
        </p:nvPicPr>
        <p:blipFill rotWithShape="1">
          <a:blip r:embed="rId4">
            <a:alphaModFix/>
          </a:blip>
          <a:srcRect b="0" l="0" r="0" t="0"/>
          <a:stretch/>
        </p:blipFill>
        <p:spPr>
          <a:xfrm>
            <a:off x="371226" y="393650"/>
            <a:ext cx="1356526" cy="1595374"/>
          </a:xfrm>
          <a:prstGeom prst="rect">
            <a:avLst/>
          </a:prstGeom>
          <a:noFill/>
          <a:ln>
            <a:noFill/>
          </a:ln>
        </p:spPr>
      </p:pic>
      <p:pic>
        <p:nvPicPr>
          <p:cNvPr id="216" name="Google Shape;216;g3041e59771e_0_43"/>
          <p:cNvPicPr preferRelativeResize="0"/>
          <p:nvPr/>
        </p:nvPicPr>
        <p:blipFill rotWithShape="1">
          <a:blip r:embed="rId5">
            <a:alphaModFix/>
          </a:blip>
          <a:srcRect b="0" l="0" r="0" t="0"/>
          <a:stretch/>
        </p:blipFill>
        <p:spPr>
          <a:xfrm>
            <a:off x="1789229" y="704450"/>
            <a:ext cx="2460100" cy="3477800"/>
          </a:xfrm>
          <a:prstGeom prst="rect">
            <a:avLst/>
          </a:prstGeom>
          <a:noFill/>
          <a:ln>
            <a:noFill/>
          </a:ln>
        </p:spPr>
      </p:pic>
      <p:pic>
        <p:nvPicPr>
          <p:cNvPr id="217" name="Google Shape;217;g3041e59771e_0_43"/>
          <p:cNvPicPr preferRelativeResize="0"/>
          <p:nvPr/>
        </p:nvPicPr>
        <p:blipFill rotWithShape="1">
          <a:blip r:embed="rId6">
            <a:alphaModFix/>
          </a:blip>
          <a:srcRect b="0" l="0" r="0" t="0"/>
          <a:stretch/>
        </p:blipFill>
        <p:spPr>
          <a:xfrm>
            <a:off x="6404890" y="90250"/>
            <a:ext cx="2578380" cy="3477800"/>
          </a:xfrm>
          <a:prstGeom prst="rect">
            <a:avLst/>
          </a:prstGeom>
          <a:noFill/>
          <a:ln>
            <a:noFill/>
          </a:ln>
        </p:spPr>
      </p:pic>
      <p:pic>
        <p:nvPicPr>
          <p:cNvPr id="218" name="Google Shape;218;g3041e59771e_0_43"/>
          <p:cNvPicPr preferRelativeResize="0"/>
          <p:nvPr/>
        </p:nvPicPr>
        <p:blipFill rotWithShape="1">
          <a:blip r:embed="rId7">
            <a:alphaModFix/>
          </a:blip>
          <a:srcRect b="0" l="0" r="0" t="0"/>
          <a:stretch/>
        </p:blipFill>
        <p:spPr>
          <a:xfrm>
            <a:off x="4310804" y="1636113"/>
            <a:ext cx="2699350" cy="3585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3048939a896_0_0"/>
          <p:cNvPicPr preferRelativeResize="0"/>
          <p:nvPr/>
        </p:nvPicPr>
        <p:blipFill rotWithShape="1">
          <a:blip r:embed="rId3">
            <a:alphaModFix/>
          </a:blip>
          <a:srcRect b="0" l="0" r="0" t="0"/>
          <a:stretch/>
        </p:blipFill>
        <p:spPr>
          <a:xfrm>
            <a:off x="529513" y="744750"/>
            <a:ext cx="7869724" cy="536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fe042022bb_0_85"/>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fe042022bb_0_85"/>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SzPts val="1800"/>
              <a:buNone/>
            </a:pPr>
            <a:r>
              <a:t/>
            </a:r>
            <a:endParaRPr/>
          </a:p>
        </p:txBody>
      </p:sp>
      <p:pic>
        <p:nvPicPr>
          <p:cNvPr id="230" name="Google Shape;230;g2fe042022bb_0_85"/>
          <p:cNvPicPr preferRelativeResize="0"/>
          <p:nvPr/>
        </p:nvPicPr>
        <p:blipFill rotWithShape="1">
          <a:blip r:embed="rId3">
            <a:alphaModFix/>
          </a:blip>
          <a:srcRect b="0" l="0" r="0" t="0"/>
          <a:stretch/>
        </p:blipFill>
        <p:spPr>
          <a:xfrm>
            <a:off x="373550" y="685800"/>
            <a:ext cx="8027150" cy="6172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30474a1e826_0_0"/>
          <p:cNvPicPr preferRelativeResize="0"/>
          <p:nvPr/>
        </p:nvPicPr>
        <p:blipFill rotWithShape="1">
          <a:blip r:embed="rId3">
            <a:alphaModFix/>
          </a:blip>
          <a:srcRect b="0" l="0" r="0" t="0"/>
          <a:stretch/>
        </p:blipFill>
        <p:spPr>
          <a:xfrm>
            <a:off x="1549900" y="717413"/>
            <a:ext cx="6485526" cy="542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g3057edcf004_0_3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sz="2400">
              <a:solidFill>
                <a:srgbClr val="262626"/>
              </a:solidFill>
              <a:latin typeface="Impact"/>
              <a:ea typeface="Impact"/>
              <a:cs typeface="Impact"/>
              <a:sym typeface="Impact"/>
            </a:endParaRPr>
          </a:p>
        </p:txBody>
      </p:sp>
      <p:pic>
        <p:nvPicPr>
          <p:cNvPr id="93" name="Google Shape;93;g3057edcf004_0_33"/>
          <p:cNvPicPr preferRelativeResize="0"/>
          <p:nvPr/>
        </p:nvPicPr>
        <p:blipFill rotWithShape="1">
          <a:blip r:embed="rId3">
            <a:alphaModFix/>
          </a:blip>
          <a:srcRect b="0" l="0" r="0" t="0"/>
          <a:stretch/>
        </p:blipFill>
        <p:spPr>
          <a:xfrm>
            <a:off x="6452325" y="1749775"/>
            <a:ext cx="1714500" cy="3189125"/>
          </a:xfrm>
          <a:prstGeom prst="rect">
            <a:avLst/>
          </a:prstGeom>
          <a:noFill/>
          <a:ln>
            <a:noFill/>
          </a:ln>
        </p:spPr>
      </p:pic>
      <p:sp>
        <p:nvSpPr>
          <p:cNvPr id="94" name="Google Shape;94;g3057edcf004_0_33"/>
          <p:cNvSpPr txBox="1"/>
          <p:nvPr/>
        </p:nvSpPr>
        <p:spPr>
          <a:xfrm>
            <a:off x="473175" y="551950"/>
            <a:ext cx="5638800" cy="767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A Parent's Prayer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Lord, we pray for our children knowing that you care and watch over each of them completely.</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 Please encircle them with your great love and protection. Guide their pathways and walk beside them always. Minister by your Holy Spirit into their hearts and souls and bring your peace.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Bless them with goodness, come open their minds to the wonder and beauty of life.</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 Sow into their lives great heavenly treasure so they might carry light in their hearts and joy in their spirits.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Lord, may they understand more and more of your love for them.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May they appreciate themselves as you see them - unique and precious. </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333333"/>
                </a:solidFill>
                <a:highlight>
                  <a:schemeClr val="lt1"/>
                </a:highlight>
                <a:latin typeface="Arial"/>
                <a:ea typeface="Arial"/>
                <a:cs typeface="Arial"/>
                <a:sym typeface="Arial"/>
              </a:rPr>
              <a:t>Father, please come and cover our parenting with your amazing love.</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rPr b="0" i="0" lang="en-US" sz="1700" u="none" cap="none" strike="noStrike">
                <a:solidFill>
                  <a:srgbClr val="333333"/>
                </a:solidFill>
                <a:highlight>
                  <a:schemeClr val="lt1"/>
                </a:highlight>
                <a:latin typeface="Arial"/>
                <a:ea typeface="Arial"/>
                <a:cs typeface="Arial"/>
                <a:sym typeface="Arial"/>
              </a:rPr>
              <a:t> In Jesus name, Amen.</a:t>
            </a:r>
            <a:endParaRPr b="0" i="0" sz="17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t/>
            </a:r>
            <a:endParaRPr b="0" i="0" sz="17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7"/>
          <p:cNvSpPr txBox="1"/>
          <p:nvPr>
            <p:ph type="title"/>
          </p:nvPr>
        </p:nvSpPr>
        <p:spPr>
          <a:xfrm>
            <a:off x="755650" y="5157787"/>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School Uniform </a:t>
            </a:r>
            <a:endParaRPr/>
          </a:p>
        </p:txBody>
      </p:sp>
      <p:sp>
        <p:nvSpPr>
          <p:cNvPr id="241" name="Google Shape;241;p7"/>
          <p:cNvSpPr txBox="1"/>
          <p:nvPr>
            <p:ph idx="1" type="body"/>
          </p:nvPr>
        </p:nvSpPr>
        <p:spPr>
          <a:xfrm>
            <a:off x="420687" y="404812"/>
            <a:ext cx="8507412" cy="5218112"/>
          </a:xfrm>
          <a:prstGeom prst="rect">
            <a:avLst/>
          </a:prstGeom>
          <a:noFill/>
          <a:ln>
            <a:noFill/>
          </a:ln>
        </p:spPr>
        <p:txBody>
          <a:bodyPr anchorCtr="0" anchor="ctr"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School uniform is listed on the school website</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Long hair (both boys and girls) must be tied back </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No large bows or accessories are allowed</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Earrings must be studs / no nail varnish</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Only school book bags are allowed</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Uniforms, PE kit</a:t>
            </a:r>
            <a:r>
              <a:rPr lang="en-US">
                <a:latin typeface="Calibri"/>
                <a:ea typeface="Calibri"/>
                <a:cs typeface="Calibri"/>
                <a:sym typeface="Calibri"/>
              </a:rPr>
              <a:t> and</a:t>
            </a:r>
            <a:r>
              <a:rPr b="0" i="0" lang="en-US" sz="2400" u="none">
                <a:solidFill>
                  <a:schemeClr val="dk2"/>
                </a:solidFill>
                <a:latin typeface="Calibri"/>
                <a:ea typeface="Calibri"/>
                <a:cs typeface="Calibri"/>
                <a:sym typeface="Calibri"/>
              </a:rPr>
              <a:t> book bags must be </a:t>
            </a:r>
            <a:r>
              <a:rPr b="1" i="1" lang="en-US" sz="2400" u="none">
                <a:solidFill>
                  <a:schemeClr val="dk2"/>
                </a:solidFill>
                <a:latin typeface="Calibri"/>
                <a:ea typeface="Calibri"/>
                <a:cs typeface="Calibri"/>
                <a:sym typeface="Calibri"/>
              </a:rPr>
              <a:t>clearly labelled</a:t>
            </a:r>
            <a:r>
              <a:rPr b="0" i="0" lang="en-US" sz="2400" u="none">
                <a:solidFill>
                  <a:schemeClr val="dk2"/>
                </a:solidFill>
                <a:latin typeface="Calibri"/>
                <a:ea typeface="Calibri"/>
                <a:cs typeface="Calibri"/>
                <a:sym typeface="Calibri"/>
              </a:rPr>
              <a:t> with your child’s name</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Girls must have socks for PE</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PE kits must be</a:t>
            </a:r>
            <a:r>
              <a:rPr lang="en-US">
                <a:latin typeface="Calibri"/>
                <a:ea typeface="Calibri"/>
                <a:cs typeface="Calibri"/>
                <a:sym typeface="Calibri"/>
              </a:rPr>
              <a:t> worn on PE and Forest school days.</a:t>
            </a:r>
            <a:endParaRPr/>
          </a:p>
          <a:p>
            <a:pPr indent="0" lvl="0" marL="457200" marR="0" rtl="0" algn="just">
              <a:lnSpc>
                <a:spcPct val="100000"/>
              </a:lnSpc>
              <a:spcBef>
                <a:spcPts val="480"/>
              </a:spcBef>
              <a:spcAft>
                <a:spcPts val="0"/>
              </a:spcAft>
              <a:buSzPts val="1800"/>
              <a:buNone/>
            </a:pPr>
            <a:r>
              <a:t/>
            </a:r>
            <a:endParaRPr/>
          </a:p>
        </p:txBody>
      </p:sp>
      <p:pic>
        <p:nvPicPr>
          <p:cNvPr id="242" name="Google Shape;242;p7"/>
          <p:cNvPicPr preferRelativeResize="0"/>
          <p:nvPr/>
        </p:nvPicPr>
        <p:blipFill rotWithShape="1">
          <a:blip r:embed="rId3">
            <a:alphaModFix/>
          </a:blip>
          <a:srcRect b="0" l="0" r="0" t="0"/>
          <a:stretch/>
        </p:blipFill>
        <p:spPr>
          <a:xfrm>
            <a:off x="7956550" y="4868862"/>
            <a:ext cx="971550" cy="1209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
          <p:cNvSpPr txBox="1"/>
          <p:nvPr>
            <p:ph type="title"/>
          </p:nvPr>
        </p:nvSpPr>
        <p:spPr>
          <a:xfrm>
            <a:off x="468312" y="5157787"/>
            <a:ext cx="8229600" cy="100965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Attendance</a:t>
            </a:r>
            <a:r>
              <a:rPr b="0" i="0" lang="en-US" sz="5400" u="none">
                <a:solidFill>
                  <a:srgbClr val="262626"/>
                </a:solidFill>
                <a:latin typeface="Impact"/>
                <a:ea typeface="Impact"/>
                <a:cs typeface="Impact"/>
                <a:sym typeface="Impact"/>
              </a:rPr>
              <a:t> </a:t>
            </a:r>
            <a:endParaRPr/>
          </a:p>
        </p:txBody>
      </p:sp>
      <p:sp>
        <p:nvSpPr>
          <p:cNvPr id="248" name="Google Shape;248;p8"/>
          <p:cNvSpPr txBox="1"/>
          <p:nvPr>
            <p:ph idx="1" type="body"/>
          </p:nvPr>
        </p:nvSpPr>
        <p:spPr>
          <a:xfrm>
            <a:off x="395287" y="908050"/>
            <a:ext cx="8229600" cy="5000625"/>
          </a:xfrm>
          <a:prstGeom prst="rect">
            <a:avLst/>
          </a:prstGeom>
          <a:noFill/>
          <a:ln>
            <a:noFill/>
          </a:ln>
        </p:spPr>
        <p:txBody>
          <a:bodyPr anchorCtr="0" anchor="ctr" bIns="45700" lIns="91425" spcFirstLastPara="1" rIns="91425" wrap="square" tIns="45700">
            <a:normAutofit/>
          </a:bodyPr>
          <a:lstStyle/>
          <a:p>
            <a:pPr indent="-273050" lvl="0" marL="273050" marR="0" rtl="0" algn="just">
              <a:lnSpc>
                <a:spcPct val="100000"/>
              </a:lnSpc>
              <a:spcBef>
                <a:spcPts val="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Children </a:t>
            </a:r>
            <a:r>
              <a:rPr lang="en-US">
                <a:solidFill>
                  <a:srgbClr val="000000"/>
                </a:solidFill>
                <a:latin typeface="Calibri"/>
                <a:ea typeface="Calibri"/>
                <a:cs typeface="Calibri"/>
                <a:sym typeface="Calibri"/>
              </a:rPr>
              <a:t>come into class at 8:40</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The class register closes at 8:</a:t>
            </a:r>
            <a:r>
              <a:rPr lang="en-US">
                <a:solidFill>
                  <a:srgbClr val="000000"/>
                </a:solidFill>
                <a:latin typeface="Calibri"/>
                <a:ea typeface="Calibri"/>
                <a:cs typeface="Calibri"/>
                <a:sym typeface="Calibri"/>
              </a:rPr>
              <a:t>45</a:t>
            </a:r>
            <a:r>
              <a:rPr b="0" i="0" lang="en-US" sz="2400" u="none">
                <a:solidFill>
                  <a:srgbClr val="000000"/>
                </a:solidFill>
                <a:latin typeface="Calibri"/>
                <a:ea typeface="Calibri"/>
                <a:cs typeface="Calibri"/>
                <a:sym typeface="Calibri"/>
              </a:rPr>
              <a:t>am. If your child is late they must enter through the front office.</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School ends at 3:15pm and any children not collected they are sent to the office (Mrs Waugh</a:t>
            </a:r>
            <a:r>
              <a:rPr lang="en-US">
                <a:solidFill>
                  <a:srgbClr val="000000"/>
                </a:solidFill>
                <a:latin typeface="Calibri"/>
                <a:ea typeface="Calibri"/>
                <a:cs typeface="Calibri"/>
                <a:sym typeface="Calibri"/>
              </a:rPr>
              <a:t>’s office)</a:t>
            </a:r>
            <a:endParaRPr>
              <a:solidFill>
                <a:srgbClr val="000000"/>
              </a:solidFill>
              <a:latin typeface="Calibri"/>
              <a:ea typeface="Calibri"/>
              <a:cs typeface="Calibri"/>
              <a:sym typeface="Calibri"/>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No holidays during term time will be authorised</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Medical treatment abroad requires a covering NHS letter</a:t>
            </a:r>
            <a:endParaRPr/>
          </a:p>
          <a:p>
            <a:pPr indent="-2730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p:txBody>
      </p:sp>
      <p:pic>
        <p:nvPicPr>
          <p:cNvPr id="249" name="Google Shape;249;p8"/>
          <p:cNvPicPr preferRelativeResize="0"/>
          <p:nvPr/>
        </p:nvPicPr>
        <p:blipFill rotWithShape="1">
          <a:blip r:embed="rId3">
            <a:alphaModFix/>
          </a:blip>
          <a:srcRect b="0" l="0" r="0" t="0"/>
          <a:stretch/>
        </p:blipFill>
        <p:spPr>
          <a:xfrm>
            <a:off x="7380287" y="4868862"/>
            <a:ext cx="971550" cy="120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txBox="1"/>
          <p:nvPr>
            <p:ph type="title"/>
          </p:nvPr>
        </p:nvSpPr>
        <p:spPr>
          <a:xfrm>
            <a:off x="684212" y="5084762"/>
            <a:ext cx="8229600" cy="100965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Sickness </a:t>
            </a:r>
            <a:endParaRPr/>
          </a:p>
        </p:txBody>
      </p:sp>
      <p:sp>
        <p:nvSpPr>
          <p:cNvPr id="255" name="Google Shape;255;p9"/>
          <p:cNvSpPr txBox="1"/>
          <p:nvPr>
            <p:ph idx="1" type="body"/>
          </p:nvPr>
        </p:nvSpPr>
        <p:spPr>
          <a:xfrm>
            <a:off x="539750" y="1989137"/>
            <a:ext cx="7931150" cy="3384550"/>
          </a:xfrm>
          <a:prstGeom prst="rect">
            <a:avLst/>
          </a:prstGeom>
          <a:noFill/>
          <a:ln>
            <a:noFill/>
          </a:ln>
        </p:spPr>
        <p:txBody>
          <a:bodyPr anchorCtr="0" anchor="ctr"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Please phone the school office by 9:30am if your child is unwell and give the reason for their absence as some </a:t>
            </a:r>
            <a:r>
              <a:rPr lang="en-US">
                <a:solidFill>
                  <a:srgbClr val="000000"/>
                </a:solidFill>
                <a:latin typeface="Calibri"/>
                <a:ea typeface="Calibri"/>
                <a:cs typeface="Calibri"/>
                <a:sym typeface="Calibri"/>
              </a:rPr>
              <a:t>illnesses</a:t>
            </a:r>
            <a:r>
              <a:rPr b="0" i="0" lang="en-US" sz="2400" u="none">
                <a:solidFill>
                  <a:srgbClr val="000000"/>
                </a:solidFill>
                <a:latin typeface="Calibri"/>
                <a:ea typeface="Calibri"/>
                <a:cs typeface="Calibri"/>
                <a:sym typeface="Calibri"/>
              </a:rPr>
              <a:t> are contagious</a:t>
            </a:r>
            <a:endParaRPr/>
          </a:p>
          <a:p>
            <a:pPr indent="-120650" lvl="0" marL="273050" marR="0" rtl="0" algn="just">
              <a:lnSpc>
                <a:spcPct val="100000"/>
              </a:lnSpc>
              <a:spcBef>
                <a:spcPts val="480"/>
              </a:spcBef>
              <a:spcAft>
                <a:spcPts val="0"/>
              </a:spcAft>
              <a:buClr>
                <a:schemeClr val="accent1"/>
              </a:buClr>
              <a:buSzPts val="2400"/>
              <a:buFont typeface="Arial"/>
              <a:buNone/>
            </a:pPr>
            <a:r>
              <a:t/>
            </a:r>
            <a:endParaRPr b="0" i="0" sz="2400" u="none">
              <a:solidFill>
                <a:srgbClr val="000000"/>
              </a:solidFill>
              <a:latin typeface="Calibri"/>
              <a:ea typeface="Calibri"/>
              <a:cs typeface="Calibri"/>
              <a:sym typeface="Calibri"/>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If your child has vomited, or has had diarrhoea, they must be</a:t>
            </a:r>
            <a:r>
              <a:rPr b="1" i="0" lang="en-US" sz="2400" u="none">
                <a:solidFill>
                  <a:srgbClr val="000000"/>
                </a:solidFill>
                <a:latin typeface="Calibri"/>
                <a:ea typeface="Calibri"/>
                <a:cs typeface="Calibri"/>
                <a:sym typeface="Calibri"/>
              </a:rPr>
              <a:t> </a:t>
            </a:r>
            <a:r>
              <a:rPr b="1" lang="en-US">
                <a:solidFill>
                  <a:srgbClr val="000000"/>
                </a:solidFill>
                <a:latin typeface="Calibri"/>
                <a:ea typeface="Calibri"/>
                <a:cs typeface="Calibri"/>
                <a:sym typeface="Calibri"/>
              </a:rPr>
              <a:t>48</a:t>
            </a:r>
            <a:r>
              <a:rPr b="1" i="0" lang="en-US" sz="2400" u="none">
                <a:solidFill>
                  <a:srgbClr val="000000"/>
                </a:solidFill>
                <a:latin typeface="Calibri"/>
                <a:ea typeface="Calibri"/>
                <a:cs typeface="Calibri"/>
                <a:sym typeface="Calibri"/>
              </a:rPr>
              <a:t> hours clear </a:t>
            </a:r>
            <a:r>
              <a:rPr b="0" i="0" lang="en-US" sz="2400" u="none">
                <a:solidFill>
                  <a:srgbClr val="000000"/>
                </a:solidFill>
                <a:latin typeface="Calibri"/>
                <a:ea typeface="Calibri"/>
                <a:cs typeface="Calibri"/>
                <a:sym typeface="Calibri"/>
              </a:rPr>
              <a:t>before returning to school</a:t>
            </a:r>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95250" lvl="0" marL="273050" marR="0" rtl="0" algn="l">
              <a:lnSpc>
                <a:spcPct val="90000"/>
              </a:lnSpc>
              <a:spcBef>
                <a:spcPts val="560"/>
              </a:spcBef>
              <a:spcAft>
                <a:spcPts val="0"/>
              </a:spcAft>
              <a:buClr>
                <a:schemeClr val="accent1"/>
              </a:buClr>
              <a:buSzPts val="2800"/>
              <a:buFont typeface="Arial"/>
              <a:buNone/>
            </a:pPr>
            <a:r>
              <a:t/>
            </a:r>
            <a:endParaRPr b="0" i="0" sz="2800" u="none">
              <a:solidFill>
                <a:schemeClr val="dk2"/>
              </a:solidFill>
              <a:latin typeface="Times New Roman"/>
              <a:ea typeface="Times New Roman"/>
              <a:cs typeface="Times New Roman"/>
              <a:sym typeface="Times New Roman"/>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p:txBody>
      </p:sp>
      <p:pic>
        <p:nvPicPr>
          <p:cNvPr id="256" name="Google Shape;256;p9"/>
          <p:cNvPicPr preferRelativeResize="0"/>
          <p:nvPr/>
        </p:nvPicPr>
        <p:blipFill rotWithShape="1">
          <a:blip r:embed="rId3">
            <a:alphaModFix/>
          </a:blip>
          <a:srcRect b="0" l="0" r="0" t="0"/>
          <a:stretch/>
        </p:blipFill>
        <p:spPr>
          <a:xfrm>
            <a:off x="7380287" y="4868862"/>
            <a:ext cx="971550" cy="1209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fe0547342c_0_66"/>
          <p:cNvSpPr txBox="1"/>
          <p:nvPr>
            <p:ph type="ctrTitle"/>
          </p:nvPr>
        </p:nvSpPr>
        <p:spPr>
          <a:xfrm>
            <a:off x="1870525" y="297600"/>
            <a:ext cx="4940400" cy="1115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990"/>
              <a:buNone/>
            </a:pPr>
            <a:r>
              <a:rPr b="1" lang="en-US" sz="6080">
                <a:solidFill>
                  <a:srgbClr val="1C4587"/>
                </a:solidFill>
              </a:rPr>
              <a:t>e-safety</a:t>
            </a:r>
            <a:endParaRPr b="1" sz="6080">
              <a:solidFill>
                <a:srgbClr val="1C4587"/>
              </a:solidFill>
            </a:endParaRPr>
          </a:p>
        </p:txBody>
      </p:sp>
      <p:pic>
        <p:nvPicPr>
          <p:cNvPr id="262" name="Google Shape;262;g2fe0547342c_0_66"/>
          <p:cNvPicPr preferRelativeResize="0"/>
          <p:nvPr/>
        </p:nvPicPr>
        <p:blipFill rotWithShape="1">
          <a:blip r:embed="rId3">
            <a:alphaModFix/>
          </a:blip>
          <a:srcRect b="28951" l="6352" r="6133" t="29780"/>
          <a:stretch/>
        </p:blipFill>
        <p:spPr>
          <a:xfrm>
            <a:off x="7384925" y="35467"/>
            <a:ext cx="1580800" cy="993934"/>
          </a:xfrm>
          <a:prstGeom prst="rect">
            <a:avLst/>
          </a:prstGeom>
          <a:noFill/>
          <a:ln>
            <a:noFill/>
          </a:ln>
        </p:spPr>
      </p:pic>
      <p:pic>
        <p:nvPicPr>
          <p:cNvPr id="263" name="Google Shape;263;g2fe0547342c_0_66"/>
          <p:cNvPicPr preferRelativeResize="0"/>
          <p:nvPr/>
        </p:nvPicPr>
        <p:blipFill rotWithShape="1">
          <a:blip r:embed="rId4">
            <a:alphaModFix/>
          </a:blip>
          <a:srcRect b="0" l="0" r="0" t="0"/>
          <a:stretch/>
        </p:blipFill>
        <p:spPr>
          <a:xfrm>
            <a:off x="1831200" y="5312434"/>
            <a:ext cx="5796076" cy="1080525"/>
          </a:xfrm>
          <a:prstGeom prst="rect">
            <a:avLst/>
          </a:prstGeom>
          <a:noFill/>
          <a:ln>
            <a:noFill/>
          </a:ln>
        </p:spPr>
      </p:pic>
      <p:sp>
        <p:nvSpPr>
          <p:cNvPr id="264" name="Google Shape;264;g2fe0547342c_0_66"/>
          <p:cNvSpPr txBox="1"/>
          <p:nvPr/>
        </p:nvSpPr>
        <p:spPr>
          <a:xfrm>
            <a:off x="333000" y="1603323"/>
            <a:ext cx="8478000" cy="3763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ICT including the internet, email and mobile technologies has become an important part of learning in our school. We want all children to be safe and responsible when using any ICT. During computing and PSHE lessons pupils will learn about e-safety.</a:t>
            </a:r>
            <a:endParaRPr b="0" i="0" sz="17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Please take care to ensure that appropriate systems are in place at home to protect and support your child. Each year, there are increasing numbers of social media issues and this is usually because the children involved are accessing sites that should not be used until the age of 13 – for example, Facebook,TikTok, Snapchat and Instagram. WhatsApp has now changed to 16+. Please ensure your child does not have access to these apps and please regularly monitor their devices.</a:t>
            </a:r>
            <a:endParaRPr b="0" i="0" sz="17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1200"/>
              </a:spcBef>
              <a:spcAft>
                <a:spcPts val="120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If you have any concerns or would like some advice please contact Mrs Waugh, Mrs Field or Mrs Gajjar.</a:t>
            </a:r>
            <a:endParaRPr b="0" i="0" sz="17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1"/>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Communication</a:t>
            </a:r>
            <a:endParaRPr/>
          </a:p>
        </p:txBody>
      </p:sp>
      <p:sp>
        <p:nvSpPr>
          <p:cNvPr id="270" name="Google Shape;270;p11"/>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If you have any concerns, please speak initially to your child’s class teacher</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Your class teacher will refer you to the leadership team if necessary</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Appointments to see your child’s teacher can be arranged through the school office</a:t>
            </a:r>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Teachers are only available after school (except on Wednesday).</a:t>
            </a:r>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95250" lvl="0" marL="273050" marR="0" rtl="0" algn="l">
              <a:lnSpc>
                <a:spcPct val="100000"/>
              </a:lnSpc>
              <a:spcBef>
                <a:spcPts val="560"/>
              </a:spcBef>
              <a:spcAft>
                <a:spcPts val="0"/>
              </a:spcAft>
              <a:buClr>
                <a:schemeClr val="accent1"/>
              </a:buClr>
              <a:buSzPts val="2800"/>
              <a:buFont typeface="Arial"/>
              <a:buNone/>
            </a:pPr>
            <a:r>
              <a:t/>
            </a:r>
            <a:endParaRPr b="0" i="0" sz="2800" u="none">
              <a:solidFill>
                <a:srgbClr val="000000"/>
              </a:solidFill>
              <a:latin typeface="Times New Roman"/>
              <a:ea typeface="Times New Roman"/>
              <a:cs typeface="Times New Roman"/>
              <a:sym typeface="Times New Roman"/>
            </a:endParaRPr>
          </a:p>
        </p:txBody>
      </p:sp>
      <p:pic>
        <p:nvPicPr>
          <p:cNvPr id="271" name="Google Shape;271;p11"/>
          <p:cNvPicPr preferRelativeResize="0"/>
          <p:nvPr/>
        </p:nvPicPr>
        <p:blipFill rotWithShape="1">
          <a:blip r:embed="rId3">
            <a:alphaModFix/>
          </a:blip>
          <a:srcRect b="0" l="0" r="0" t="0"/>
          <a:stretch/>
        </p:blipFill>
        <p:spPr>
          <a:xfrm>
            <a:off x="7380287" y="4868862"/>
            <a:ext cx="971550" cy="1209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Playground Safety</a:t>
            </a:r>
            <a:endParaRPr/>
          </a:p>
        </p:txBody>
      </p:sp>
      <p:sp>
        <p:nvSpPr>
          <p:cNvPr id="277" name="Google Shape;277;p12"/>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Children are not allowed to use the Trim Trail before and after school</a:t>
            </a:r>
            <a:r>
              <a:rPr lang="en-US">
                <a:latin typeface="Calibri"/>
                <a:ea typeface="Calibri"/>
                <a:cs typeface="Calibri"/>
                <a:sym typeface="Calibri"/>
              </a:rPr>
              <a:t>.</a:t>
            </a:r>
            <a:endParaRPr/>
          </a:p>
          <a:p>
            <a:pPr indent="-273050" lvl="0" marL="273050" marR="0" rtl="0" algn="l">
              <a:lnSpc>
                <a:spcPct val="100000"/>
              </a:lnSpc>
              <a:spcBef>
                <a:spcPts val="480"/>
              </a:spcBef>
              <a:spcAft>
                <a:spcPts val="0"/>
              </a:spcAft>
              <a:buClr>
                <a:schemeClr val="accent1"/>
              </a:buClr>
              <a:buSzPts val="2400"/>
              <a:buFont typeface="Arial"/>
              <a:buChar char="•"/>
            </a:pPr>
            <a:r>
              <a:rPr b="0" i="0" lang="en-US" sz="2400" u="none">
                <a:solidFill>
                  <a:schemeClr val="dk2"/>
                </a:solidFill>
                <a:latin typeface="Calibri"/>
                <a:ea typeface="Calibri"/>
                <a:cs typeface="Calibri"/>
                <a:sym typeface="Calibri"/>
              </a:rPr>
              <a:t>No ball games, riding of bikes and scooters on the playground before and after school.</a:t>
            </a:r>
            <a:endParaRPr/>
          </a:p>
        </p:txBody>
      </p:sp>
      <p:pic>
        <p:nvPicPr>
          <p:cNvPr id="278" name="Google Shape;278;p12"/>
          <p:cNvPicPr preferRelativeResize="0"/>
          <p:nvPr/>
        </p:nvPicPr>
        <p:blipFill rotWithShape="1">
          <a:blip r:embed="rId3">
            <a:alphaModFix/>
          </a:blip>
          <a:srcRect b="0" l="0" r="0" t="0"/>
          <a:stretch/>
        </p:blipFill>
        <p:spPr>
          <a:xfrm>
            <a:off x="7308850" y="4868862"/>
            <a:ext cx="971550" cy="1209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fe042022bb_0_5"/>
          <p:cNvSpPr txBox="1"/>
          <p:nvPr>
            <p:ph type="title"/>
          </p:nvPr>
        </p:nvSpPr>
        <p:spPr>
          <a:xfrm>
            <a:off x="578225" y="242062"/>
            <a:ext cx="8229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FFC000"/>
                </a:solidFill>
              </a:rPr>
              <a:t>New email communication</a:t>
            </a:r>
            <a:endParaRPr>
              <a:solidFill>
                <a:srgbClr val="FFC000"/>
              </a:solidFill>
            </a:endParaRPr>
          </a:p>
        </p:txBody>
      </p:sp>
      <p:sp>
        <p:nvSpPr>
          <p:cNvPr id="284" name="Google Shape;284;g2fe042022bb_0_5"/>
          <p:cNvSpPr txBox="1"/>
          <p:nvPr>
            <p:ph idx="1" type="body"/>
          </p:nvPr>
        </p:nvSpPr>
        <p:spPr>
          <a:xfrm>
            <a:off x="457200" y="1202175"/>
            <a:ext cx="8229600" cy="513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SzPts val="1800"/>
              <a:buNone/>
            </a:pPr>
            <a:r>
              <a:rPr lang="en-US" sz="3100"/>
              <a:t>1C and 1J    </a:t>
            </a:r>
            <a:endParaRPr sz="3100"/>
          </a:p>
          <a:p>
            <a:pPr indent="0" lvl="0" marL="0" rtl="0" algn="l">
              <a:lnSpc>
                <a:spcPct val="100000"/>
              </a:lnSpc>
              <a:spcBef>
                <a:spcPts val="360"/>
              </a:spcBef>
              <a:spcAft>
                <a:spcPts val="0"/>
              </a:spcAft>
              <a:buSzPts val="1800"/>
              <a:buNone/>
            </a:pPr>
            <a:r>
              <a:rPr lang="en-US" sz="3100"/>
              <a:t>SPHYear1@sphoward.herts.sch.uk</a:t>
            </a:r>
            <a:endParaRPr sz="3100"/>
          </a:p>
          <a:p>
            <a:pPr indent="0" lvl="0" marL="0" rtl="0" algn="l">
              <a:lnSpc>
                <a:spcPct val="100000"/>
              </a:lnSpc>
              <a:spcBef>
                <a:spcPts val="360"/>
              </a:spcBef>
              <a:spcAft>
                <a:spcPts val="0"/>
              </a:spcAft>
              <a:buSzPts val="1800"/>
              <a:buNone/>
            </a:pPr>
            <a:r>
              <a:t/>
            </a:r>
            <a:endParaRPr sz="3100"/>
          </a:p>
          <a:p>
            <a:pPr indent="0" lvl="0" marL="0" rtl="0" algn="l">
              <a:lnSpc>
                <a:spcPct val="100000"/>
              </a:lnSpc>
              <a:spcBef>
                <a:spcPts val="360"/>
              </a:spcBef>
              <a:spcAft>
                <a:spcPts val="0"/>
              </a:spcAft>
              <a:buSzPts val="1800"/>
              <a:buNone/>
            </a:pPr>
            <a:r>
              <a:rPr lang="en-US" sz="3100"/>
              <a:t>Mrs Field and Miss Davies ( Special Needs Questions and Information)</a:t>
            </a:r>
            <a:endParaRPr sz="3100"/>
          </a:p>
          <a:p>
            <a:pPr indent="0" lvl="0" marL="0" rtl="0" algn="l">
              <a:lnSpc>
                <a:spcPct val="100000"/>
              </a:lnSpc>
              <a:spcBef>
                <a:spcPts val="360"/>
              </a:spcBef>
              <a:spcAft>
                <a:spcPts val="0"/>
              </a:spcAft>
              <a:buSzPts val="1800"/>
              <a:buNone/>
            </a:pPr>
            <a:r>
              <a:rPr lang="en-US" sz="3100"/>
              <a:t>senco@sphoward.herts.sch.uk</a:t>
            </a:r>
            <a:endParaRPr sz="3100"/>
          </a:p>
          <a:p>
            <a:pPr indent="0" lvl="0" marL="0" rtl="0" algn="l">
              <a:lnSpc>
                <a:spcPct val="100000"/>
              </a:lnSpc>
              <a:spcBef>
                <a:spcPts val="360"/>
              </a:spcBef>
              <a:spcAft>
                <a:spcPts val="0"/>
              </a:spcAft>
              <a:buSzPts val="1800"/>
              <a:buNone/>
            </a:pPr>
            <a:r>
              <a:t/>
            </a:r>
            <a:endParaRPr sz="3100"/>
          </a:p>
          <a:p>
            <a:pPr indent="0" lvl="0" marL="0" rtl="0" algn="l">
              <a:lnSpc>
                <a:spcPct val="100000"/>
              </a:lnSpc>
              <a:spcBef>
                <a:spcPts val="360"/>
              </a:spcBef>
              <a:spcAft>
                <a:spcPts val="0"/>
              </a:spcAft>
              <a:buSzPts val="1800"/>
              <a:buNone/>
            </a:pPr>
            <a:r>
              <a:rPr lang="en-US" sz="3100"/>
              <a:t>Mrs Waugh, Headteacher head@sphoward.herts.sch.uk</a:t>
            </a:r>
            <a:endParaRPr sz="3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Safeguarding</a:t>
            </a:r>
            <a:endParaRPr/>
          </a:p>
        </p:txBody>
      </p:sp>
      <p:sp>
        <p:nvSpPr>
          <p:cNvPr id="290" name="Google Shape;290;p13"/>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accent1"/>
              </a:buClr>
              <a:buSzPts val="2400"/>
              <a:buFont typeface="Arial"/>
              <a:buNone/>
            </a:pPr>
            <a:r>
              <a:rPr b="0" i="0" lang="en-US" sz="2400" u="none">
                <a:solidFill>
                  <a:srgbClr val="000000"/>
                </a:solidFill>
                <a:latin typeface="Calibri"/>
                <a:ea typeface="Calibri"/>
                <a:cs typeface="Calibri"/>
                <a:sym typeface="Calibri"/>
              </a:rPr>
              <a:t> Please support us in keeping our school a safe place</a:t>
            </a:r>
            <a:endParaRPr b="0" i="0" sz="2400" u="none">
              <a:solidFill>
                <a:schemeClr val="dk2"/>
              </a:solidFill>
              <a:latin typeface="Calibri"/>
              <a:ea typeface="Calibri"/>
              <a:cs typeface="Calibri"/>
              <a:sym typeface="Calibri"/>
            </a:endParaRPr>
          </a:p>
          <a:p>
            <a:pPr indent="0" lvl="0" marL="0" marR="0" rtl="0" algn="just">
              <a:lnSpc>
                <a:spcPct val="100000"/>
              </a:lnSpc>
              <a:spcBef>
                <a:spcPts val="480"/>
              </a:spcBef>
              <a:spcAft>
                <a:spcPts val="0"/>
              </a:spcAft>
              <a:buClr>
                <a:schemeClr val="accent1"/>
              </a:buClr>
              <a:buSzPts val="2400"/>
              <a:buFont typeface="Arial"/>
              <a:buNone/>
            </a:pPr>
            <a:r>
              <a:t/>
            </a:r>
            <a:endParaRPr b="0" i="0" sz="2400" u="none">
              <a:solidFill>
                <a:srgbClr val="000000"/>
              </a:solidFill>
              <a:latin typeface="Calibri"/>
              <a:ea typeface="Calibri"/>
              <a:cs typeface="Calibri"/>
              <a:sym typeface="Calibri"/>
            </a:endParaRPr>
          </a:p>
          <a:p>
            <a:pPr indent="-152400" lvl="0" marL="0" marR="0" rtl="0" algn="just">
              <a:lnSpc>
                <a:spcPct val="100000"/>
              </a:lnSpc>
              <a:spcBef>
                <a:spcPts val="480"/>
              </a:spcBef>
              <a:spcAft>
                <a:spcPts val="0"/>
              </a:spcAft>
              <a:buClr>
                <a:schemeClr val="accent1"/>
              </a:buClr>
              <a:buSzPts val="2400"/>
              <a:buFont typeface="Arial"/>
              <a:buChar char="•"/>
            </a:pPr>
            <a:r>
              <a:rPr b="0" i="0" lang="en-US" sz="2400" u="none">
                <a:solidFill>
                  <a:srgbClr val="000000"/>
                </a:solidFill>
                <a:latin typeface="Calibri"/>
                <a:ea typeface="Calibri"/>
                <a:cs typeface="Calibri"/>
                <a:sym typeface="Calibri"/>
              </a:rPr>
              <a:t>To this end, parents will only be able to access the school building via the school office at all times</a:t>
            </a:r>
            <a:endParaRPr/>
          </a:p>
        </p:txBody>
      </p:sp>
      <p:pic>
        <p:nvPicPr>
          <p:cNvPr id="291" name="Google Shape;291;p13"/>
          <p:cNvPicPr preferRelativeResize="0"/>
          <p:nvPr/>
        </p:nvPicPr>
        <p:blipFill rotWithShape="1">
          <a:blip r:embed="rId3">
            <a:alphaModFix/>
          </a:blip>
          <a:srcRect b="0" l="0" r="0" t="0"/>
          <a:stretch/>
        </p:blipFill>
        <p:spPr>
          <a:xfrm>
            <a:off x="7380287" y="4868862"/>
            <a:ext cx="971550" cy="1209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37d195c57df_0_3"/>
          <p:cNvPicPr preferRelativeResize="0"/>
          <p:nvPr/>
        </p:nvPicPr>
        <p:blipFill>
          <a:blip r:embed="rId3">
            <a:alphaModFix/>
          </a:blip>
          <a:stretch>
            <a:fillRect/>
          </a:stretch>
        </p:blipFill>
        <p:spPr>
          <a:xfrm>
            <a:off x="1247775" y="685788"/>
            <a:ext cx="6572250" cy="1247775"/>
          </a:xfrm>
          <a:prstGeom prst="rect">
            <a:avLst/>
          </a:prstGeom>
          <a:noFill/>
          <a:ln>
            <a:noFill/>
          </a:ln>
        </p:spPr>
      </p:pic>
      <p:pic>
        <p:nvPicPr>
          <p:cNvPr id="297" name="Google Shape;297;g37d195c57df_0_3"/>
          <p:cNvPicPr preferRelativeResize="0"/>
          <p:nvPr/>
        </p:nvPicPr>
        <p:blipFill>
          <a:blip r:embed="rId4">
            <a:alphaModFix/>
          </a:blip>
          <a:stretch>
            <a:fillRect/>
          </a:stretch>
        </p:blipFill>
        <p:spPr>
          <a:xfrm>
            <a:off x="492275" y="2006400"/>
            <a:ext cx="3569925" cy="4175134"/>
          </a:xfrm>
          <a:prstGeom prst="rect">
            <a:avLst/>
          </a:prstGeom>
          <a:noFill/>
          <a:ln>
            <a:noFill/>
          </a:ln>
        </p:spPr>
      </p:pic>
      <p:pic>
        <p:nvPicPr>
          <p:cNvPr id="298" name="Google Shape;298;g37d195c57df_0_3"/>
          <p:cNvPicPr preferRelativeResize="0"/>
          <p:nvPr/>
        </p:nvPicPr>
        <p:blipFill>
          <a:blip r:embed="rId5">
            <a:alphaModFix/>
          </a:blip>
          <a:stretch>
            <a:fillRect/>
          </a:stretch>
        </p:blipFill>
        <p:spPr>
          <a:xfrm>
            <a:off x="4062200" y="2401550"/>
            <a:ext cx="4993775" cy="2735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4"/>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Key Dates</a:t>
            </a:r>
            <a:endParaRPr/>
          </a:p>
        </p:txBody>
      </p:sp>
      <p:sp>
        <p:nvSpPr>
          <p:cNvPr id="304" name="Google Shape;304;p14"/>
          <p:cNvSpPr txBox="1"/>
          <p:nvPr>
            <p:ph idx="1" type="body"/>
          </p:nvPr>
        </p:nvSpPr>
        <p:spPr>
          <a:xfrm>
            <a:off x="736600" y="692150"/>
            <a:ext cx="7543800" cy="44656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Arial"/>
              <a:buNone/>
            </a:pPr>
            <a:r>
              <a:t/>
            </a:r>
            <a:endParaRPr b="0" i="0" sz="2400" u="non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b="0" i="0" lang="en-US" sz="2200" u="none">
                <a:solidFill>
                  <a:schemeClr val="dk2"/>
                </a:solidFill>
                <a:latin typeface="Calibri"/>
                <a:ea typeface="Calibri"/>
                <a:cs typeface="Calibri"/>
                <a:sym typeface="Calibri"/>
              </a:rPr>
              <a:t>Reading books will be changed on a</a:t>
            </a:r>
            <a:r>
              <a:rPr lang="en-US" sz="2200">
                <a:latin typeface="Calibri"/>
                <a:ea typeface="Calibri"/>
                <a:cs typeface="Calibri"/>
                <a:sym typeface="Calibri"/>
              </a:rPr>
              <a:t> Thursday.</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Phonics and reading should be practised every night at home.</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Friday 19th September - Family BBQ - 3.30 pm - 6.00 pm.</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Monday 20th and Tuesday 21st October- Parent consultations.</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Finish on Wednesday 22nd October 1.00pm.</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Friday 17th October - Mass.</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rPr lang="en-US" sz="2200">
                <a:latin typeface="Calibri"/>
                <a:ea typeface="Calibri"/>
                <a:cs typeface="Calibri"/>
                <a:sym typeface="Calibri"/>
              </a:rPr>
              <a:t>Year 1 Phonics screening June. (Results will come out in end of Year report.)</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sz="2200">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2400"/>
              <a:buFont typeface="Arial"/>
              <a:buNone/>
            </a:pPr>
            <a:r>
              <a:t/>
            </a:r>
            <a:endParaRPr/>
          </a:p>
          <a:p>
            <a:pPr indent="0" lvl="0" marL="0" marR="0" rtl="0" algn="l">
              <a:lnSpc>
                <a:spcPct val="100000"/>
              </a:lnSpc>
              <a:spcBef>
                <a:spcPts val="480"/>
              </a:spcBef>
              <a:spcAft>
                <a:spcPts val="0"/>
              </a:spcAft>
              <a:buClr>
                <a:schemeClr val="accent1"/>
              </a:buClr>
              <a:buSzPts val="2400"/>
              <a:buFont typeface="Arial"/>
              <a:buNone/>
            </a:pPr>
            <a:r>
              <a:t/>
            </a:r>
            <a:endParaRPr b="0" i="0" sz="2400" u="none">
              <a:solidFill>
                <a:schemeClr val="dk2"/>
              </a:solidFill>
              <a:latin typeface="Calibri"/>
              <a:ea typeface="Calibri"/>
              <a:cs typeface="Calibri"/>
              <a:sym typeface="Calibri"/>
            </a:endParaRPr>
          </a:p>
          <a:p>
            <a:pPr indent="-120650" lvl="0" marL="273050" marR="0" rtl="0" algn="l">
              <a:lnSpc>
                <a:spcPct val="100000"/>
              </a:lnSpc>
              <a:spcBef>
                <a:spcPts val="480"/>
              </a:spcBef>
              <a:spcAft>
                <a:spcPts val="0"/>
              </a:spcAft>
              <a:buClr>
                <a:schemeClr val="accent1"/>
              </a:buClr>
              <a:buSzPts val="2400"/>
              <a:buFont typeface="Arial"/>
              <a:buNone/>
            </a:pPr>
            <a:r>
              <a:t/>
            </a:r>
            <a:endParaRPr b="0" i="0" sz="2400" u="none">
              <a:solidFill>
                <a:schemeClr val="dk2"/>
              </a:solidFill>
              <a:latin typeface="Calibri"/>
              <a:ea typeface="Calibri"/>
              <a:cs typeface="Calibri"/>
              <a:sym typeface="Calibri"/>
            </a:endParaRPr>
          </a:p>
        </p:txBody>
      </p:sp>
      <p:pic>
        <p:nvPicPr>
          <p:cNvPr id="305" name="Google Shape;305;p14"/>
          <p:cNvPicPr preferRelativeResize="0"/>
          <p:nvPr/>
        </p:nvPicPr>
        <p:blipFill rotWithShape="1">
          <a:blip r:embed="rId3">
            <a:alphaModFix/>
          </a:blip>
          <a:srcRect b="0" l="0" r="0" t="0"/>
          <a:stretch/>
        </p:blipFill>
        <p:spPr>
          <a:xfrm>
            <a:off x="7596187" y="5440362"/>
            <a:ext cx="971550" cy="1209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684212" y="620712"/>
            <a:ext cx="7772400" cy="14700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C000"/>
              </a:buClr>
              <a:buSzPts val="5000"/>
              <a:buFont typeface="Impact"/>
              <a:buNone/>
            </a:pPr>
            <a:r>
              <a:rPr b="0" i="0" lang="en-US" sz="5000" u="none">
                <a:solidFill>
                  <a:srgbClr val="FFC000"/>
                </a:solidFill>
                <a:latin typeface="Impact"/>
                <a:ea typeface="Impact"/>
                <a:cs typeface="Impact"/>
                <a:sym typeface="Impact"/>
              </a:rPr>
              <a:t>Parent Information Meeting</a:t>
            </a:r>
            <a:endParaRPr/>
          </a:p>
        </p:txBody>
      </p:sp>
      <p:sp>
        <p:nvSpPr>
          <p:cNvPr id="100" name="Google Shape;100;p1"/>
          <p:cNvSpPr txBox="1"/>
          <p:nvPr>
            <p:ph idx="1" type="subTitle"/>
          </p:nvPr>
        </p:nvSpPr>
        <p:spPr>
          <a:xfrm>
            <a:off x="1371600" y="2492375"/>
            <a:ext cx="6400800" cy="37449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b="0" i="0" lang="en-US" sz="4000" u="none">
                <a:solidFill>
                  <a:srgbClr val="FFC000"/>
                </a:solidFill>
                <a:latin typeface="Calibri"/>
                <a:ea typeface="Calibri"/>
                <a:cs typeface="Calibri"/>
                <a:sym typeface="Calibri"/>
              </a:rPr>
              <a:t>Autumn </a:t>
            </a:r>
            <a:r>
              <a:rPr lang="en-US" sz="4000">
                <a:solidFill>
                  <a:srgbClr val="FFC000"/>
                </a:solidFill>
                <a:latin typeface="Calibri"/>
                <a:ea typeface="Calibri"/>
                <a:cs typeface="Calibri"/>
                <a:sym typeface="Calibri"/>
              </a:rPr>
              <a:t>2025</a:t>
            </a:r>
            <a:endParaRPr/>
          </a:p>
        </p:txBody>
      </p:sp>
      <p:pic>
        <p:nvPicPr>
          <p:cNvPr id="101" name="Google Shape;101;p1"/>
          <p:cNvPicPr preferRelativeResize="0"/>
          <p:nvPr/>
        </p:nvPicPr>
        <p:blipFill rotWithShape="1">
          <a:blip r:embed="rId3">
            <a:alphaModFix/>
          </a:blip>
          <a:srcRect b="0" l="0" r="0" t="0"/>
          <a:stretch/>
        </p:blipFill>
        <p:spPr>
          <a:xfrm>
            <a:off x="3475037" y="3429000"/>
            <a:ext cx="2033587" cy="2530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6"/>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Partnership</a:t>
            </a:r>
            <a:endParaRPr/>
          </a:p>
        </p:txBody>
      </p:sp>
      <p:sp>
        <p:nvSpPr>
          <p:cNvPr id="311" name="Google Shape;311;p16"/>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p>
            <a:pPr indent="-273050" lvl="0" marL="273050" marR="0" rtl="0" algn="l">
              <a:lnSpc>
                <a:spcPct val="100000"/>
              </a:lnSpc>
              <a:spcBef>
                <a:spcPts val="0"/>
              </a:spcBef>
              <a:spcAft>
                <a:spcPts val="0"/>
              </a:spcAft>
              <a:buClr>
                <a:srgbClr val="AD0101"/>
              </a:buClr>
              <a:buSzPts val="2400"/>
              <a:buFont typeface="Arial"/>
              <a:buChar char="•"/>
            </a:pPr>
            <a:r>
              <a:rPr b="0" i="0" lang="en-US" sz="2400" u="none">
                <a:solidFill>
                  <a:srgbClr val="303030"/>
                </a:solidFill>
                <a:latin typeface="Calibri"/>
                <a:ea typeface="Calibri"/>
                <a:cs typeface="Calibri"/>
                <a:sym typeface="Calibri"/>
              </a:rPr>
              <a:t>We very much look forward to working in partnership with you and your child over the coming year and we thank you for your continued support of our school.</a:t>
            </a:r>
            <a:endParaRPr/>
          </a:p>
          <a:p>
            <a:pPr indent="-120650" lvl="0" marL="273050" marR="0" rtl="0" algn="l">
              <a:lnSpc>
                <a:spcPct val="100000"/>
              </a:lnSpc>
              <a:spcBef>
                <a:spcPts val="480"/>
              </a:spcBef>
              <a:spcAft>
                <a:spcPts val="0"/>
              </a:spcAft>
              <a:buClr>
                <a:schemeClr val="accent1"/>
              </a:buClr>
              <a:buSzPts val="2400"/>
              <a:buFont typeface="Arial"/>
              <a:buNone/>
            </a:pPr>
            <a:r>
              <a:t/>
            </a:r>
            <a:endParaRPr b="0" i="0" sz="2400" u="none">
              <a:solidFill>
                <a:srgbClr val="303030"/>
              </a:solidFill>
              <a:latin typeface="Calibri"/>
              <a:ea typeface="Calibri"/>
              <a:cs typeface="Calibri"/>
              <a:sym typeface="Calibri"/>
            </a:endParaRPr>
          </a:p>
        </p:txBody>
      </p:sp>
      <p:pic>
        <p:nvPicPr>
          <p:cNvPr id="312" name="Google Shape;312;p16"/>
          <p:cNvPicPr preferRelativeResize="0"/>
          <p:nvPr/>
        </p:nvPicPr>
        <p:blipFill rotWithShape="1">
          <a:blip r:embed="rId3">
            <a:alphaModFix/>
          </a:blip>
          <a:srcRect b="0" l="0" r="0" t="0"/>
          <a:stretch/>
        </p:blipFill>
        <p:spPr>
          <a:xfrm>
            <a:off x="7308850" y="4868862"/>
            <a:ext cx="971550" cy="120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a:off x="468313" y="771170"/>
            <a:ext cx="8208913" cy="92333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5400"/>
              <a:buFont typeface="Comic Sans MS"/>
              <a:buNone/>
            </a:pPr>
            <a:r>
              <a:rPr b="1" i="0" lang="en-US" sz="5400" u="none" cap="none" strike="noStrike">
                <a:solidFill>
                  <a:srgbClr val="FF0000"/>
                </a:solidFill>
                <a:latin typeface="Comic Sans MS"/>
                <a:ea typeface="Comic Sans MS"/>
                <a:cs typeface="Comic Sans MS"/>
                <a:sym typeface="Comic Sans MS"/>
              </a:rPr>
              <a:t>Meet the team…</a:t>
            </a:r>
            <a:endParaRPr b="0" i="0" sz="1800" u="none" cap="none" strike="noStrike">
              <a:solidFill>
                <a:schemeClr val="dk1"/>
              </a:solidFill>
              <a:latin typeface="Comic Sans MS"/>
              <a:ea typeface="Comic Sans MS"/>
              <a:cs typeface="Comic Sans MS"/>
              <a:sym typeface="Comic Sans MS"/>
            </a:endParaRPr>
          </a:p>
        </p:txBody>
      </p:sp>
      <p:sp>
        <p:nvSpPr>
          <p:cNvPr id="107" name="Google Shape;107;p2"/>
          <p:cNvSpPr/>
          <p:nvPr/>
        </p:nvSpPr>
        <p:spPr>
          <a:xfrm>
            <a:off x="855662" y="2174875"/>
            <a:ext cx="3225800" cy="3217862"/>
          </a:xfrm>
          <a:custGeom>
            <a:rect b="b" l="l" r="r" t="t"/>
            <a:pathLst>
              <a:path extrusionOk="0" h="3217863" w="3225800">
                <a:moveTo>
                  <a:pt x="3" y="1229111"/>
                </a:moveTo>
                <a:lnTo>
                  <a:pt x="1232153" y="1229120"/>
                </a:lnTo>
                <a:lnTo>
                  <a:pt x="1612900" y="0"/>
                </a:lnTo>
                <a:lnTo>
                  <a:pt x="1993647" y="1229120"/>
                </a:lnTo>
                <a:lnTo>
                  <a:pt x="3225797" y="1229111"/>
                </a:lnTo>
                <a:lnTo>
                  <a:pt x="2228962" y="1988740"/>
                </a:lnTo>
                <a:lnTo>
                  <a:pt x="2609725" y="3217855"/>
                </a:lnTo>
                <a:lnTo>
                  <a:pt x="1612900" y="2458212"/>
                </a:lnTo>
                <a:lnTo>
                  <a:pt x="616075" y="3217855"/>
                </a:lnTo>
                <a:lnTo>
                  <a:pt x="996838" y="1988740"/>
                </a:lnTo>
                <a:lnTo>
                  <a:pt x="3" y="1229111"/>
                </a:lnTo>
                <a:close/>
              </a:path>
            </a:pathLst>
          </a:custGeom>
          <a:solidFill>
            <a:srgbClr val="FFFF00"/>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2"/>
          <p:cNvSpPr/>
          <p:nvPr/>
        </p:nvSpPr>
        <p:spPr>
          <a:xfrm>
            <a:off x="5062537" y="2174875"/>
            <a:ext cx="3211512" cy="3201987"/>
          </a:xfrm>
          <a:custGeom>
            <a:rect b="b" l="l" r="r" t="t"/>
            <a:pathLst>
              <a:path extrusionOk="0" h="3201988" w="3211512">
                <a:moveTo>
                  <a:pt x="3" y="1223047"/>
                </a:moveTo>
                <a:lnTo>
                  <a:pt x="1226695" y="1223056"/>
                </a:lnTo>
                <a:lnTo>
                  <a:pt x="1605756" y="0"/>
                </a:lnTo>
                <a:lnTo>
                  <a:pt x="1984817" y="1223056"/>
                </a:lnTo>
                <a:lnTo>
                  <a:pt x="3211509" y="1223047"/>
                </a:lnTo>
                <a:lnTo>
                  <a:pt x="2219089" y="1978929"/>
                </a:lnTo>
                <a:lnTo>
                  <a:pt x="2598166" y="3201980"/>
                </a:lnTo>
                <a:lnTo>
                  <a:pt x="1605756" y="2446084"/>
                </a:lnTo>
                <a:lnTo>
                  <a:pt x="613346" y="3201980"/>
                </a:lnTo>
                <a:lnTo>
                  <a:pt x="992423" y="1978929"/>
                </a:lnTo>
                <a:lnTo>
                  <a:pt x="3" y="1223047"/>
                </a:lnTo>
                <a:close/>
              </a:path>
            </a:pathLst>
          </a:custGeom>
          <a:solidFill>
            <a:srgbClr val="FFFF00"/>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2"/>
          <p:cNvSpPr txBox="1"/>
          <p:nvPr/>
        </p:nvSpPr>
        <p:spPr>
          <a:xfrm>
            <a:off x="1830387" y="3430587"/>
            <a:ext cx="1295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mic Sans MS"/>
              <a:buNone/>
            </a:pPr>
            <a:r>
              <a:rPr b="0" i="0" lang="en-US" sz="1800" u="none" cap="none" strike="noStrike">
                <a:solidFill>
                  <a:schemeClr val="dk1"/>
                </a:solidFill>
                <a:latin typeface="Comic Sans MS"/>
                <a:ea typeface="Comic Sans MS"/>
                <a:cs typeface="Comic Sans MS"/>
                <a:sym typeface="Comic Sans MS"/>
              </a:rPr>
              <a:t>Mrs </a:t>
            </a:r>
            <a:r>
              <a:rPr b="0" i="0" lang="en-US" sz="1800" u="none" cap="none" strike="noStrike">
                <a:solidFill>
                  <a:srgbClr val="202124"/>
                </a:solidFill>
                <a:latin typeface="Comic Sans MS"/>
                <a:ea typeface="Comic Sans MS"/>
                <a:cs typeface="Comic Sans MS"/>
                <a:sym typeface="Comic Sans MS"/>
              </a:rPr>
              <a:t>Claridge</a:t>
            </a:r>
            <a:endParaRPr b="0" i="0" sz="18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800"/>
              <a:buFont typeface="Comic Sans MS"/>
              <a:buNone/>
            </a:pPr>
            <a:r>
              <a:rPr b="0" i="0" lang="en-US" sz="1800" u="none" cap="none" strike="noStrike">
                <a:solidFill>
                  <a:schemeClr val="dk1"/>
                </a:solidFill>
                <a:latin typeface="Comic Sans MS"/>
                <a:ea typeface="Comic Sans MS"/>
                <a:cs typeface="Comic Sans MS"/>
                <a:sym typeface="Comic Sans MS"/>
              </a:rPr>
              <a:t>Class 1C</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5929312" y="3363912"/>
            <a:ext cx="1478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mic Sans MS"/>
              <a:buNone/>
            </a:pPr>
            <a:r>
              <a:rPr b="0" i="0" lang="en-US" sz="1800" u="none" cap="none" strike="noStrike">
                <a:solidFill>
                  <a:schemeClr val="dk1"/>
                </a:solidFill>
                <a:latin typeface="Comic Sans MS"/>
                <a:ea typeface="Comic Sans MS"/>
                <a:cs typeface="Comic Sans MS"/>
                <a:sym typeface="Comic Sans MS"/>
              </a:rPr>
              <a:t>Mrs James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800"/>
              <a:buFont typeface="Comic Sans MS"/>
              <a:buNone/>
            </a:pPr>
            <a:r>
              <a:rPr b="0" i="0" lang="en-US" sz="1800" u="none" cap="none" strike="noStrike">
                <a:solidFill>
                  <a:schemeClr val="dk1"/>
                </a:solidFill>
                <a:latin typeface="Comic Sans MS"/>
                <a:ea typeface="Comic Sans MS"/>
                <a:cs typeface="Comic Sans MS"/>
                <a:sym typeface="Comic Sans MS"/>
              </a:rPr>
              <a:t>Class 1J</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536575" y="1943100"/>
            <a:ext cx="1643063" cy="1419796"/>
          </a:xfrm>
          <a:custGeom>
            <a:rect b="b" l="l" r="r" t="t"/>
            <a:pathLst>
              <a:path extrusionOk="0" h="1223962" w="1643063">
                <a:moveTo>
                  <a:pt x="-4" y="787138"/>
                </a:moveTo>
                <a:lnTo>
                  <a:pt x="253012" y="544718"/>
                </a:lnTo>
                <a:lnTo>
                  <a:pt x="162714" y="242422"/>
                </a:lnTo>
                <a:lnTo>
                  <a:pt x="568519" y="242422"/>
                </a:lnTo>
                <a:lnTo>
                  <a:pt x="821532" y="0"/>
                </a:lnTo>
                <a:lnTo>
                  <a:pt x="1074544" y="242422"/>
                </a:lnTo>
                <a:lnTo>
                  <a:pt x="1480349" y="242422"/>
                </a:lnTo>
                <a:lnTo>
                  <a:pt x="1390051" y="544718"/>
                </a:lnTo>
                <a:lnTo>
                  <a:pt x="1643067" y="787138"/>
                </a:lnTo>
                <a:lnTo>
                  <a:pt x="1277447" y="921672"/>
                </a:lnTo>
                <a:lnTo>
                  <a:pt x="1187145" y="1223968"/>
                </a:lnTo>
                <a:lnTo>
                  <a:pt x="821532" y="1089433"/>
                </a:lnTo>
                <a:lnTo>
                  <a:pt x="455918" y="1223968"/>
                </a:lnTo>
                <a:lnTo>
                  <a:pt x="365616" y="921672"/>
                </a:lnTo>
                <a:lnTo>
                  <a:pt x="-4" y="787138"/>
                </a:lnTo>
                <a:close/>
              </a:path>
            </a:pathLst>
          </a:custGeom>
          <a:solidFill>
            <a:srgbClr val="FFC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2"/>
          <p:cNvSpPr/>
          <p:nvPr/>
        </p:nvSpPr>
        <p:spPr>
          <a:xfrm>
            <a:off x="4840037" y="1764825"/>
            <a:ext cx="1641475" cy="1223963"/>
          </a:xfrm>
          <a:custGeom>
            <a:rect b="b" l="l" r="r" t="t"/>
            <a:pathLst>
              <a:path extrusionOk="0" h="1223963" w="1641475">
                <a:moveTo>
                  <a:pt x="-4" y="787139"/>
                </a:moveTo>
                <a:lnTo>
                  <a:pt x="252768" y="544718"/>
                </a:lnTo>
                <a:lnTo>
                  <a:pt x="162556" y="242422"/>
                </a:lnTo>
                <a:lnTo>
                  <a:pt x="567970" y="242422"/>
                </a:lnTo>
                <a:lnTo>
                  <a:pt x="820738" y="0"/>
                </a:lnTo>
                <a:lnTo>
                  <a:pt x="1073505" y="242422"/>
                </a:lnTo>
                <a:lnTo>
                  <a:pt x="1478919" y="242422"/>
                </a:lnTo>
                <a:lnTo>
                  <a:pt x="1388707" y="544718"/>
                </a:lnTo>
                <a:lnTo>
                  <a:pt x="1641479" y="787139"/>
                </a:lnTo>
                <a:lnTo>
                  <a:pt x="1276212" y="921673"/>
                </a:lnTo>
                <a:lnTo>
                  <a:pt x="1185998" y="1223969"/>
                </a:lnTo>
                <a:lnTo>
                  <a:pt x="820738" y="1089434"/>
                </a:lnTo>
                <a:lnTo>
                  <a:pt x="455477" y="1223969"/>
                </a:lnTo>
                <a:lnTo>
                  <a:pt x="365263" y="921673"/>
                </a:lnTo>
                <a:lnTo>
                  <a:pt x="-4" y="787139"/>
                </a:lnTo>
                <a:close/>
              </a:path>
            </a:pathLst>
          </a:custGeom>
          <a:solidFill>
            <a:srgbClr val="FFC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
          <p:cNvSpPr txBox="1"/>
          <p:nvPr/>
        </p:nvSpPr>
        <p:spPr>
          <a:xfrm>
            <a:off x="7164375" y="2111375"/>
            <a:ext cx="13668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mic Sans MS"/>
              <a:buNone/>
            </a:pPr>
            <a:r>
              <a:t/>
            </a:r>
            <a:endParaRPr b="1" i="0" sz="1900" u="none" cap="none" strike="noStrike">
              <a:solidFill>
                <a:srgbClr val="000000"/>
              </a:solidFill>
              <a:latin typeface="Comic Sans MS"/>
              <a:ea typeface="Comic Sans MS"/>
              <a:cs typeface="Comic Sans MS"/>
              <a:sym typeface="Comic Sans MS"/>
            </a:endParaRPr>
          </a:p>
        </p:txBody>
      </p:sp>
      <p:sp>
        <p:nvSpPr>
          <p:cNvPr id="114" name="Google Shape;114;p2"/>
          <p:cNvSpPr txBox="1"/>
          <p:nvPr/>
        </p:nvSpPr>
        <p:spPr>
          <a:xfrm>
            <a:off x="537313" y="2597425"/>
            <a:ext cx="16416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mic Sans MS"/>
              <a:buNone/>
            </a:pPr>
            <a:r>
              <a:rPr b="1" i="0" lang="en-US" sz="1700" u="none" cap="none" strike="noStrike">
                <a:solidFill>
                  <a:srgbClr val="000000"/>
                </a:solidFill>
                <a:latin typeface="Comic Sans MS"/>
                <a:ea typeface="Comic Sans MS"/>
                <a:cs typeface="Comic Sans MS"/>
                <a:sym typeface="Comic Sans MS"/>
              </a:rPr>
              <a:t>M</a:t>
            </a:r>
            <a:r>
              <a:rPr b="1" lang="en-US" sz="1700">
                <a:latin typeface="Comic Sans MS"/>
                <a:ea typeface="Comic Sans MS"/>
                <a:cs typeface="Comic Sans MS"/>
                <a:sym typeface="Comic Sans MS"/>
              </a:rPr>
              <a:t>rs Currell</a:t>
            </a:r>
            <a:endParaRPr b="1" sz="1700">
              <a:latin typeface="Comic Sans MS"/>
              <a:ea typeface="Comic Sans MS"/>
              <a:cs typeface="Comic Sans MS"/>
              <a:sym typeface="Comic Sans MS"/>
            </a:endParaRPr>
          </a:p>
          <a:p>
            <a:pPr indent="0" lvl="0" marL="0" rtl="0" algn="ctr">
              <a:spcBef>
                <a:spcPts val="0"/>
              </a:spcBef>
              <a:spcAft>
                <a:spcPts val="0"/>
              </a:spcAft>
              <a:buClr>
                <a:schemeClr val="dk1"/>
              </a:buClr>
              <a:buSzPts val="1600"/>
              <a:buFont typeface="Arial"/>
              <a:buNone/>
            </a:pPr>
            <a:r>
              <a:rPr lang="en-US" sz="1200" u="sng">
                <a:solidFill>
                  <a:schemeClr val="dk1"/>
                </a:solidFill>
                <a:latin typeface="Comic Sans MS"/>
                <a:ea typeface="Comic Sans MS"/>
                <a:cs typeface="Comic Sans MS"/>
                <a:sym typeface="Comic Sans MS"/>
              </a:rPr>
              <a:t>Mon-Thurs</a:t>
            </a:r>
            <a:endParaRPr b="1" sz="1700">
              <a:latin typeface="Comic Sans MS"/>
              <a:ea typeface="Comic Sans MS"/>
              <a:cs typeface="Comic Sans MS"/>
              <a:sym typeface="Comic Sans MS"/>
            </a:endParaRPr>
          </a:p>
        </p:txBody>
      </p:sp>
      <p:sp>
        <p:nvSpPr>
          <p:cNvPr id="115" name="Google Shape;115;p2"/>
          <p:cNvSpPr/>
          <p:nvPr/>
        </p:nvSpPr>
        <p:spPr>
          <a:xfrm>
            <a:off x="3605050" y="5553125"/>
            <a:ext cx="1643063" cy="1223963"/>
          </a:xfrm>
          <a:custGeom>
            <a:rect b="b" l="l" r="r" t="t"/>
            <a:pathLst>
              <a:path extrusionOk="0" h="1223963" w="1643063">
                <a:moveTo>
                  <a:pt x="-4" y="787139"/>
                </a:moveTo>
                <a:lnTo>
                  <a:pt x="253012" y="544718"/>
                </a:lnTo>
                <a:lnTo>
                  <a:pt x="162714" y="242422"/>
                </a:lnTo>
                <a:lnTo>
                  <a:pt x="568519" y="242422"/>
                </a:lnTo>
                <a:lnTo>
                  <a:pt x="821532" y="0"/>
                </a:lnTo>
                <a:lnTo>
                  <a:pt x="1074544" y="242422"/>
                </a:lnTo>
                <a:lnTo>
                  <a:pt x="1480349" y="242422"/>
                </a:lnTo>
                <a:lnTo>
                  <a:pt x="1390051" y="544718"/>
                </a:lnTo>
                <a:lnTo>
                  <a:pt x="1643067" y="787139"/>
                </a:lnTo>
                <a:lnTo>
                  <a:pt x="1277447" y="921673"/>
                </a:lnTo>
                <a:lnTo>
                  <a:pt x="1187145" y="1223969"/>
                </a:lnTo>
                <a:lnTo>
                  <a:pt x="821532" y="1089434"/>
                </a:lnTo>
                <a:lnTo>
                  <a:pt x="455918" y="1223969"/>
                </a:lnTo>
                <a:lnTo>
                  <a:pt x="365616" y="921673"/>
                </a:lnTo>
                <a:lnTo>
                  <a:pt x="-4" y="787139"/>
                </a:lnTo>
                <a:close/>
              </a:path>
            </a:pathLst>
          </a:custGeom>
          <a:solidFill>
            <a:srgbClr val="FFC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2"/>
          <p:cNvSpPr txBox="1"/>
          <p:nvPr/>
        </p:nvSpPr>
        <p:spPr>
          <a:xfrm>
            <a:off x="3644775" y="5751725"/>
            <a:ext cx="1563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mic Sans MS"/>
              <a:buNone/>
            </a:pPr>
            <a:r>
              <a:rPr b="1" i="0" lang="en-US" sz="1800" u="none" cap="none" strike="noStrike">
                <a:solidFill>
                  <a:schemeClr val="dk1"/>
                </a:solidFill>
                <a:latin typeface="Comic Sans MS"/>
                <a:ea typeface="Comic Sans MS"/>
                <a:cs typeface="Comic Sans MS"/>
                <a:sym typeface="Comic Sans MS"/>
              </a:rPr>
              <a:t>Mrs </a:t>
            </a:r>
            <a:endParaRPr b="1" i="0" sz="18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800"/>
              <a:buFont typeface="Comic Sans MS"/>
              <a:buNone/>
            </a:pPr>
            <a:r>
              <a:rPr b="1" i="0" lang="en-US" sz="1800" u="none" cap="none" strike="noStrike">
                <a:solidFill>
                  <a:schemeClr val="dk1"/>
                </a:solidFill>
                <a:latin typeface="Comic Sans MS"/>
                <a:ea typeface="Comic Sans MS"/>
                <a:cs typeface="Comic Sans MS"/>
                <a:sym typeface="Comic Sans MS"/>
              </a:rPr>
              <a:t>Davies</a:t>
            </a:r>
            <a:endParaRPr b="1" i="0" sz="1400" u="none" cap="none" strike="noStrike">
              <a:solidFill>
                <a:srgbClr val="000000"/>
              </a:solidFill>
              <a:latin typeface="Arial"/>
              <a:ea typeface="Arial"/>
              <a:cs typeface="Arial"/>
              <a:sym typeface="Arial"/>
            </a:endParaRPr>
          </a:p>
        </p:txBody>
      </p:sp>
      <p:sp>
        <p:nvSpPr>
          <p:cNvPr id="117" name="Google Shape;117;p2"/>
          <p:cNvSpPr/>
          <p:nvPr/>
        </p:nvSpPr>
        <p:spPr>
          <a:xfrm>
            <a:off x="7503750" y="3779925"/>
            <a:ext cx="1640239" cy="1224315"/>
          </a:xfrm>
          <a:custGeom>
            <a:rect b="b" l="l" r="r" t="t"/>
            <a:pathLst>
              <a:path extrusionOk="0" h="1282005" w="1817439">
                <a:moveTo>
                  <a:pt x="-5" y="824466"/>
                </a:moveTo>
                <a:lnTo>
                  <a:pt x="279864" y="570549"/>
                </a:lnTo>
                <a:lnTo>
                  <a:pt x="179982" y="253918"/>
                </a:lnTo>
                <a:lnTo>
                  <a:pt x="628856" y="253918"/>
                </a:lnTo>
                <a:lnTo>
                  <a:pt x="908720" y="0"/>
                </a:lnTo>
                <a:lnTo>
                  <a:pt x="1188583" y="253918"/>
                </a:lnTo>
                <a:lnTo>
                  <a:pt x="1637457" y="253918"/>
                </a:lnTo>
                <a:lnTo>
                  <a:pt x="1537575" y="570549"/>
                </a:lnTo>
                <a:lnTo>
                  <a:pt x="1817444" y="824466"/>
                </a:lnTo>
                <a:lnTo>
                  <a:pt x="1413020" y="965380"/>
                </a:lnTo>
                <a:lnTo>
                  <a:pt x="1313135" y="1282012"/>
                </a:lnTo>
                <a:lnTo>
                  <a:pt x="908720" y="1141096"/>
                </a:lnTo>
                <a:lnTo>
                  <a:pt x="504304" y="1282012"/>
                </a:lnTo>
                <a:lnTo>
                  <a:pt x="404419" y="965380"/>
                </a:lnTo>
                <a:lnTo>
                  <a:pt x="-5" y="824466"/>
                </a:lnTo>
                <a:close/>
              </a:path>
            </a:pathLst>
          </a:custGeom>
          <a:solidFill>
            <a:srgbClr val="FFC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rPr b="1" i="0" lang="en-US" sz="1700" u="none" cap="none" strike="noStrike">
                <a:solidFill>
                  <a:srgbClr val="000000"/>
                </a:solidFill>
                <a:latin typeface="Comic Sans MS"/>
                <a:ea typeface="Comic Sans MS"/>
                <a:cs typeface="Comic Sans MS"/>
                <a:sym typeface="Comic Sans MS"/>
              </a:rPr>
              <a:t>Mrs </a:t>
            </a:r>
            <a:r>
              <a:rPr b="1" lang="en-US" sz="1700">
                <a:latin typeface="Comic Sans MS"/>
                <a:ea typeface="Comic Sans MS"/>
                <a:cs typeface="Comic Sans MS"/>
                <a:sym typeface="Comic Sans MS"/>
              </a:rPr>
              <a:t>Meni</a:t>
            </a:r>
            <a:endParaRPr b="1" sz="1700">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600"/>
              <a:buFont typeface="Comic Sans MS"/>
              <a:buNone/>
            </a:pPr>
            <a:r>
              <a:rPr b="1" lang="en-US" sz="1100" u="sng">
                <a:latin typeface="Comic Sans MS"/>
                <a:ea typeface="Comic Sans MS"/>
                <a:cs typeface="Comic Sans MS"/>
                <a:sym typeface="Comic Sans MS"/>
              </a:rPr>
              <a:t>Friday only</a:t>
            </a:r>
            <a:endParaRPr b="1" sz="1100" u="sng">
              <a:latin typeface="Comic Sans MS"/>
              <a:ea typeface="Comic Sans MS"/>
              <a:cs typeface="Comic Sans MS"/>
              <a:sym typeface="Comic Sans MS"/>
            </a:endParaRPr>
          </a:p>
        </p:txBody>
      </p:sp>
      <p:sp>
        <p:nvSpPr>
          <p:cNvPr id="118" name="Google Shape;118;p2"/>
          <p:cNvSpPr txBox="1"/>
          <p:nvPr/>
        </p:nvSpPr>
        <p:spPr>
          <a:xfrm>
            <a:off x="4921713" y="2038263"/>
            <a:ext cx="1478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omic Sans MS"/>
                <a:ea typeface="Comic Sans MS"/>
                <a:cs typeface="Comic Sans MS"/>
                <a:sym typeface="Comic Sans MS"/>
              </a:rPr>
              <a:t>Mrs Mawdsley</a:t>
            </a:r>
            <a:endParaRPr b="1" i="0" sz="16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600"/>
              <a:buFont typeface="Arial"/>
              <a:buNone/>
            </a:pPr>
            <a:r>
              <a:rPr lang="en-US" sz="1200" u="sng">
                <a:solidFill>
                  <a:schemeClr val="dk1"/>
                </a:solidFill>
                <a:latin typeface="Comic Sans MS"/>
                <a:ea typeface="Comic Sans MS"/>
                <a:cs typeface="Comic Sans MS"/>
                <a:sym typeface="Comic Sans MS"/>
              </a:rPr>
              <a:t>Mon-Thurs</a:t>
            </a:r>
            <a:endParaRPr sz="1200" u="sng">
              <a:solidFill>
                <a:schemeClr val="dk1"/>
              </a:solidFill>
              <a:latin typeface="Comic Sans MS"/>
              <a:ea typeface="Comic Sans MS"/>
              <a:cs typeface="Comic Sans MS"/>
              <a:sym typeface="Comic Sans MS"/>
            </a:endParaRPr>
          </a:p>
        </p:txBody>
      </p:sp>
      <p:sp>
        <p:nvSpPr>
          <p:cNvPr id="119" name="Google Shape;119;p2"/>
          <p:cNvSpPr/>
          <p:nvPr/>
        </p:nvSpPr>
        <p:spPr>
          <a:xfrm>
            <a:off x="3352175" y="3725975"/>
            <a:ext cx="1640239" cy="1224315"/>
          </a:xfrm>
          <a:custGeom>
            <a:rect b="b" l="l" r="r" t="t"/>
            <a:pathLst>
              <a:path extrusionOk="0" h="1282005" w="1817439">
                <a:moveTo>
                  <a:pt x="-5" y="824466"/>
                </a:moveTo>
                <a:lnTo>
                  <a:pt x="279864" y="570549"/>
                </a:lnTo>
                <a:lnTo>
                  <a:pt x="179982" y="253918"/>
                </a:lnTo>
                <a:lnTo>
                  <a:pt x="628856" y="253918"/>
                </a:lnTo>
                <a:lnTo>
                  <a:pt x="908720" y="0"/>
                </a:lnTo>
                <a:lnTo>
                  <a:pt x="1188583" y="253918"/>
                </a:lnTo>
                <a:lnTo>
                  <a:pt x="1637457" y="253918"/>
                </a:lnTo>
                <a:lnTo>
                  <a:pt x="1537575" y="570549"/>
                </a:lnTo>
                <a:lnTo>
                  <a:pt x="1817444" y="824466"/>
                </a:lnTo>
                <a:lnTo>
                  <a:pt x="1413020" y="965380"/>
                </a:lnTo>
                <a:lnTo>
                  <a:pt x="1313135" y="1282012"/>
                </a:lnTo>
                <a:lnTo>
                  <a:pt x="908720" y="1141096"/>
                </a:lnTo>
                <a:lnTo>
                  <a:pt x="504304" y="1282012"/>
                </a:lnTo>
                <a:lnTo>
                  <a:pt x="404419" y="965380"/>
                </a:lnTo>
                <a:lnTo>
                  <a:pt x="-5" y="824466"/>
                </a:lnTo>
                <a:close/>
              </a:path>
            </a:pathLst>
          </a:custGeom>
          <a:solidFill>
            <a:srgbClr val="FFC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rPr b="1" i="0" lang="en-US" sz="1700" u="none" cap="none" strike="noStrike">
                <a:solidFill>
                  <a:srgbClr val="000000"/>
                </a:solidFill>
                <a:latin typeface="Comic Sans MS"/>
                <a:ea typeface="Comic Sans MS"/>
                <a:cs typeface="Comic Sans MS"/>
                <a:sym typeface="Comic Sans MS"/>
              </a:rPr>
              <a:t>Mrs </a:t>
            </a:r>
            <a:r>
              <a:rPr b="1" lang="en-US" sz="1700">
                <a:latin typeface="Comic Sans MS"/>
                <a:ea typeface="Comic Sans MS"/>
                <a:cs typeface="Comic Sans MS"/>
                <a:sym typeface="Comic Sans MS"/>
              </a:rPr>
              <a:t>Wasniowska</a:t>
            </a:r>
            <a:endParaRPr b="1" sz="1700">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600"/>
              <a:buFont typeface="Comic Sans MS"/>
              <a:buNone/>
            </a:pPr>
            <a:r>
              <a:rPr b="1" lang="en-US" sz="1100" u="sng">
                <a:latin typeface="Comic Sans MS"/>
                <a:ea typeface="Comic Sans MS"/>
                <a:cs typeface="Comic Sans MS"/>
                <a:sym typeface="Comic Sans MS"/>
              </a:rPr>
              <a:t>Friday only</a:t>
            </a:r>
            <a:endParaRPr b="1" sz="1100" u="sng">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750887" y="5013325"/>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Curriculum</a:t>
            </a:r>
            <a:endParaRPr/>
          </a:p>
        </p:txBody>
      </p:sp>
      <p:sp>
        <p:nvSpPr>
          <p:cNvPr id="125" name="Google Shape;125;p3"/>
          <p:cNvSpPr txBox="1"/>
          <p:nvPr/>
        </p:nvSpPr>
        <p:spPr>
          <a:xfrm>
            <a:off x="750887" y="1066800"/>
            <a:ext cx="7848600" cy="374491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48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Our medium term plan will be on our website soon. This will be a guide of the topics that we will cover.</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We will also include the Knowledge organisers for each subject that you can go through with your child.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PE - T</a:t>
            </a:r>
            <a:r>
              <a:rPr lang="en-US" sz="2400">
                <a:solidFill>
                  <a:schemeClr val="dk1"/>
                </a:solidFill>
                <a:latin typeface="Calibri"/>
                <a:ea typeface="Calibri"/>
                <a:cs typeface="Calibri"/>
                <a:sym typeface="Calibri"/>
              </a:rPr>
              <a:t>hursday </a:t>
            </a:r>
            <a:r>
              <a:rPr b="0" i="0" lang="en-US" sz="2400" u="none" cap="none" strike="noStrike">
                <a:solidFill>
                  <a:schemeClr val="dk1"/>
                </a:solidFill>
                <a:latin typeface="Calibri"/>
                <a:ea typeface="Calibri"/>
                <a:cs typeface="Calibri"/>
                <a:sym typeface="Calibri"/>
              </a:rPr>
              <a:t>and Friday</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Forest School - </a:t>
            </a:r>
            <a:r>
              <a:rPr lang="en-US" sz="2400">
                <a:solidFill>
                  <a:schemeClr val="dk1"/>
                </a:solidFill>
                <a:latin typeface="Calibri"/>
                <a:ea typeface="Calibri"/>
                <a:cs typeface="Calibri"/>
                <a:sym typeface="Calibri"/>
              </a:rPr>
              <a:t>Wednesday</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48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126" name="Google Shape;126;p3"/>
          <p:cNvPicPr preferRelativeResize="0"/>
          <p:nvPr/>
        </p:nvPicPr>
        <p:blipFill rotWithShape="1">
          <a:blip r:embed="rId3">
            <a:alphaModFix/>
          </a:blip>
          <a:srcRect b="0" l="0" r="0" t="0"/>
          <a:stretch/>
        </p:blipFill>
        <p:spPr>
          <a:xfrm>
            <a:off x="7235825" y="4797425"/>
            <a:ext cx="971550" cy="1209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539750" y="5084762"/>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Reading</a:t>
            </a:r>
            <a:endParaRPr/>
          </a:p>
        </p:txBody>
      </p:sp>
      <p:sp>
        <p:nvSpPr>
          <p:cNvPr id="132" name="Google Shape;132;p4"/>
          <p:cNvSpPr txBox="1"/>
          <p:nvPr>
            <p:ph idx="1" type="body"/>
          </p:nvPr>
        </p:nvSpPr>
        <p:spPr>
          <a:xfrm>
            <a:off x="468312" y="765175"/>
            <a:ext cx="8229600" cy="45259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480"/>
              </a:spcBef>
              <a:spcAft>
                <a:spcPts val="0"/>
              </a:spcAft>
              <a:buSzPts val="1800"/>
              <a:buNone/>
            </a:pPr>
            <a:r>
              <a:t/>
            </a:r>
            <a:endParaRPr b="1" u="sng">
              <a:latin typeface="Calibri"/>
              <a:ea typeface="Calibri"/>
              <a:cs typeface="Calibri"/>
              <a:sym typeface="Calibri"/>
            </a:endParaRPr>
          </a:p>
          <a:p>
            <a:pPr indent="0" lvl="0" marL="457200" marR="0" rtl="0" algn="just">
              <a:lnSpc>
                <a:spcPct val="100000"/>
              </a:lnSpc>
              <a:spcBef>
                <a:spcPts val="480"/>
              </a:spcBef>
              <a:spcAft>
                <a:spcPts val="0"/>
              </a:spcAft>
              <a:buSzPts val="1800"/>
              <a:buNone/>
            </a:pPr>
            <a:r>
              <a:t/>
            </a:r>
            <a:endParaRPr/>
          </a:p>
        </p:txBody>
      </p:sp>
      <p:pic>
        <p:nvPicPr>
          <p:cNvPr id="133" name="Google Shape;133;p4"/>
          <p:cNvPicPr preferRelativeResize="0"/>
          <p:nvPr/>
        </p:nvPicPr>
        <p:blipFill rotWithShape="1">
          <a:blip r:embed="rId3">
            <a:alphaModFix/>
          </a:blip>
          <a:srcRect b="0" l="0" r="0" t="0"/>
          <a:stretch/>
        </p:blipFill>
        <p:spPr>
          <a:xfrm>
            <a:off x="7308850" y="4797425"/>
            <a:ext cx="971550" cy="1209675"/>
          </a:xfrm>
          <a:prstGeom prst="rect">
            <a:avLst/>
          </a:prstGeom>
          <a:noFill/>
          <a:ln>
            <a:noFill/>
          </a:ln>
        </p:spPr>
      </p:pic>
      <p:pic>
        <p:nvPicPr>
          <p:cNvPr id="134" name="Google Shape;134;p4"/>
          <p:cNvPicPr preferRelativeResize="0"/>
          <p:nvPr/>
        </p:nvPicPr>
        <p:blipFill rotWithShape="1">
          <a:blip r:embed="rId4">
            <a:alphaModFix/>
          </a:blip>
          <a:srcRect b="0" l="0" r="0" t="0"/>
          <a:stretch/>
        </p:blipFill>
        <p:spPr>
          <a:xfrm>
            <a:off x="1156100" y="765179"/>
            <a:ext cx="6492025" cy="356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41e59771e_0_8"/>
          <p:cNvSpPr txBox="1"/>
          <p:nvPr>
            <p:ph type="title"/>
          </p:nvPr>
        </p:nvSpPr>
        <p:spPr>
          <a:xfrm>
            <a:off x="539750" y="5084762"/>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Reading</a:t>
            </a:r>
            <a:endParaRPr/>
          </a:p>
        </p:txBody>
      </p:sp>
      <p:sp>
        <p:nvSpPr>
          <p:cNvPr id="140" name="Google Shape;140;g3041e59771e_0_8"/>
          <p:cNvSpPr txBox="1"/>
          <p:nvPr>
            <p:ph idx="1" type="body"/>
          </p:nvPr>
        </p:nvSpPr>
        <p:spPr>
          <a:xfrm>
            <a:off x="468312" y="765175"/>
            <a:ext cx="8229600" cy="4526100"/>
          </a:xfrm>
          <a:prstGeom prst="rect">
            <a:avLst/>
          </a:prstGeom>
          <a:noFill/>
          <a:ln>
            <a:noFill/>
          </a:ln>
        </p:spPr>
        <p:txBody>
          <a:bodyPr anchorCtr="0" anchor="t"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lang="en-US">
                <a:latin typeface="Calibri"/>
                <a:ea typeface="Calibri"/>
                <a:cs typeface="Calibri"/>
                <a:sym typeface="Calibri"/>
              </a:rPr>
              <a:t>We teach reading through phonics.</a:t>
            </a:r>
            <a:endParaRPr/>
          </a:p>
        </p:txBody>
      </p:sp>
      <p:pic>
        <p:nvPicPr>
          <p:cNvPr id="141" name="Google Shape;141;g3041e59771e_0_8"/>
          <p:cNvPicPr preferRelativeResize="0"/>
          <p:nvPr/>
        </p:nvPicPr>
        <p:blipFill rotWithShape="1">
          <a:blip r:embed="rId3">
            <a:alphaModFix/>
          </a:blip>
          <a:srcRect b="0" l="0" r="0" t="0"/>
          <a:stretch/>
        </p:blipFill>
        <p:spPr>
          <a:xfrm>
            <a:off x="7308850" y="4797425"/>
            <a:ext cx="971550" cy="1209675"/>
          </a:xfrm>
          <a:prstGeom prst="rect">
            <a:avLst/>
          </a:prstGeom>
          <a:noFill/>
          <a:ln>
            <a:noFill/>
          </a:ln>
        </p:spPr>
      </p:pic>
      <p:pic>
        <p:nvPicPr>
          <p:cNvPr id="142" name="Google Shape;142;g3041e59771e_0_8"/>
          <p:cNvPicPr preferRelativeResize="0"/>
          <p:nvPr/>
        </p:nvPicPr>
        <p:blipFill rotWithShape="1">
          <a:blip r:embed="rId4">
            <a:alphaModFix/>
          </a:blip>
          <a:srcRect b="0" l="0" r="0" t="0"/>
          <a:stretch/>
        </p:blipFill>
        <p:spPr>
          <a:xfrm>
            <a:off x="293974" y="1310400"/>
            <a:ext cx="3394025" cy="2423625"/>
          </a:xfrm>
          <a:prstGeom prst="rect">
            <a:avLst/>
          </a:prstGeom>
          <a:noFill/>
          <a:ln>
            <a:noFill/>
          </a:ln>
        </p:spPr>
      </p:pic>
      <p:pic>
        <p:nvPicPr>
          <p:cNvPr id="143" name="Google Shape;143;g3041e59771e_0_8"/>
          <p:cNvPicPr preferRelativeResize="0"/>
          <p:nvPr/>
        </p:nvPicPr>
        <p:blipFill rotWithShape="1">
          <a:blip r:embed="rId5">
            <a:alphaModFix/>
          </a:blip>
          <a:srcRect b="0" l="0" r="0" t="0"/>
          <a:stretch/>
        </p:blipFill>
        <p:spPr>
          <a:xfrm>
            <a:off x="2338568" y="3149300"/>
            <a:ext cx="3530182" cy="2423625"/>
          </a:xfrm>
          <a:prstGeom prst="rect">
            <a:avLst/>
          </a:prstGeom>
          <a:noFill/>
          <a:ln>
            <a:noFill/>
          </a:ln>
        </p:spPr>
      </p:pic>
      <p:pic>
        <p:nvPicPr>
          <p:cNvPr id="144" name="Google Shape;144;g3041e59771e_0_8"/>
          <p:cNvPicPr preferRelativeResize="0"/>
          <p:nvPr/>
        </p:nvPicPr>
        <p:blipFill rotWithShape="1">
          <a:blip r:embed="rId6">
            <a:alphaModFix/>
          </a:blip>
          <a:srcRect b="0" l="0" r="0" t="0"/>
          <a:stretch/>
        </p:blipFill>
        <p:spPr>
          <a:xfrm>
            <a:off x="4765399" y="1229375"/>
            <a:ext cx="3621726" cy="250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041e59771e_0_1"/>
          <p:cNvSpPr txBox="1"/>
          <p:nvPr>
            <p:ph type="title"/>
          </p:nvPr>
        </p:nvSpPr>
        <p:spPr>
          <a:xfrm>
            <a:off x="539750" y="5084762"/>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Reading</a:t>
            </a:r>
            <a:endParaRPr/>
          </a:p>
        </p:txBody>
      </p:sp>
      <p:sp>
        <p:nvSpPr>
          <p:cNvPr id="150" name="Google Shape;150;g3041e59771e_0_1"/>
          <p:cNvSpPr txBox="1"/>
          <p:nvPr>
            <p:ph idx="1" type="body"/>
          </p:nvPr>
        </p:nvSpPr>
        <p:spPr>
          <a:xfrm>
            <a:off x="468312" y="765175"/>
            <a:ext cx="8229600" cy="4526100"/>
          </a:xfrm>
          <a:prstGeom prst="rect">
            <a:avLst/>
          </a:prstGeom>
          <a:noFill/>
          <a:ln>
            <a:noFill/>
          </a:ln>
        </p:spPr>
        <p:txBody>
          <a:bodyPr anchorCtr="0" anchor="ctr"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lang="en-US">
                <a:latin typeface="Calibri"/>
                <a:ea typeface="Calibri"/>
                <a:cs typeface="Calibri"/>
                <a:sym typeface="Calibri"/>
              </a:rPr>
              <a:t>As well as Phonics, </a:t>
            </a:r>
            <a:r>
              <a:rPr b="0" i="0" lang="en-US" sz="2400" u="none" cap="none" strike="noStrike">
                <a:solidFill>
                  <a:schemeClr val="dk2"/>
                </a:solidFill>
                <a:latin typeface="Calibri"/>
                <a:ea typeface="Calibri"/>
                <a:cs typeface="Calibri"/>
                <a:sym typeface="Calibri"/>
              </a:rPr>
              <a:t>Guided Reading will take place in school. Your child will read in a session with their class teacher at least once a week but with an adult </a:t>
            </a:r>
            <a:r>
              <a:rPr lang="en-US">
                <a:latin typeface="Calibri"/>
                <a:ea typeface="Calibri"/>
                <a:cs typeface="Calibri"/>
                <a:sym typeface="Calibri"/>
              </a:rPr>
              <a:t>every</a:t>
            </a:r>
            <a:r>
              <a:rPr b="0" i="0" lang="en-US" sz="2400" u="none" cap="none" strike="noStrike">
                <a:solidFill>
                  <a:schemeClr val="dk2"/>
                </a:solidFill>
                <a:latin typeface="Calibri"/>
                <a:ea typeface="Calibri"/>
                <a:cs typeface="Calibri"/>
                <a:sym typeface="Calibri"/>
              </a:rPr>
              <a:t> ses</a:t>
            </a:r>
            <a:r>
              <a:rPr lang="en-US">
                <a:latin typeface="Calibri"/>
                <a:ea typeface="Calibri"/>
                <a:cs typeface="Calibri"/>
                <a:sym typeface="Calibri"/>
              </a:rPr>
              <a:t>sion</a:t>
            </a:r>
            <a:r>
              <a:rPr b="0" i="0" lang="en-US" sz="2400" u="none" cap="none" strike="noStrike">
                <a:solidFill>
                  <a:schemeClr val="dk2"/>
                </a:solidFill>
                <a:latin typeface="Calibri"/>
                <a:ea typeface="Calibri"/>
                <a:cs typeface="Calibri"/>
                <a:sym typeface="Calibri"/>
              </a:rPr>
              <a:t>. </a:t>
            </a:r>
            <a:endParaRPr/>
          </a:p>
          <a:p>
            <a:pPr indent="0" lvl="0" marL="0" marR="0" rtl="0" algn="just">
              <a:lnSpc>
                <a:spcPct val="100000"/>
              </a:lnSpc>
              <a:spcBef>
                <a:spcPts val="480"/>
              </a:spcBef>
              <a:spcAft>
                <a:spcPts val="0"/>
              </a:spcAft>
              <a:buSzPts val="1800"/>
              <a:buNone/>
            </a:pPr>
            <a:r>
              <a:t/>
            </a:r>
            <a:endParaRPr b="1" u="sng">
              <a:latin typeface="Calibri"/>
              <a:ea typeface="Calibri"/>
              <a:cs typeface="Calibri"/>
              <a:sym typeface="Calibri"/>
            </a:endParaRPr>
          </a:p>
          <a:p>
            <a:pPr indent="0" lvl="0" marL="457200" marR="0" rtl="0" algn="just">
              <a:lnSpc>
                <a:spcPct val="100000"/>
              </a:lnSpc>
              <a:spcBef>
                <a:spcPts val="480"/>
              </a:spcBef>
              <a:spcAft>
                <a:spcPts val="0"/>
              </a:spcAft>
              <a:buSzPts val="1800"/>
              <a:buNone/>
            </a:pPr>
            <a:r>
              <a:t/>
            </a:r>
            <a:endParaRPr/>
          </a:p>
        </p:txBody>
      </p:sp>
      <p:pic>
        <p:nvPicPr>
          <p:cNvPr id="151" name="Google Shape;151;g3041e59771e_0_1"/>
          <p:cNvPicPr preferRelativeResize="0"/>
          <p:nvPr/>
        </p:nvPicPr>
        <p:blipFill rotWithShape="1">
          <a:blip r:embed="rId3">
            <a:alphaModFix/>
          </a:blip>
          <a:srcRect b="0" l="0" r="0" t="0"/>
          <a:stretch/>
        </p:blipFill>
        <p:spPr>
          <a:xfrm>
            <a:off x="7308850" y="4797425"/>
            <a:ext cx="971550" cy="120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041e59771e_0_17"/>
          <p:cNvSpPr txBox="1"/>
          <p:nvPr>
            <p:ph type="title"/>
          </p:nvPr>
        </p:nvSpPr>
        <p:spPr>
          <a:xfrm>
            <a:off x="539750" y="5084762"/>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5400"/>
              <a:buFont typeface="Impact"/>
              <a:buNone/>
            </a:pPr>
            <a:r>
              <a:rPr b="0" i="0" lang="en-US" sz="5400" u="none">
                <a:solidFill>
                  <a:srgbClr val="FFC000"/>
                </a:solidFill>
                <a:latin typeface="Impact"/>
                <a:ea typeface="Impact"/>
                <a:cs typeface="Impact"/>
                <a:sym typeface="Impact"/>
              </a:rPr>
              <a:t>Reading</a:t>
            </a:r>
            <a:endParaRPr/>
          </a:p>
        </p:txBody>
      </p:sp>
      <p:sp>
        <p:nvSpPr>
          <p:cNvPr id="157" name="Google Shape;157;g3041e59771e_0_17"/>
          <p:cNvSpPr txBox="1"/>
          <p:nvPr>
            <p:ph idx="1" type="body"/>
          </p:nvPr>
        </p:nvSpPr>
        <p:spPr>
          <a:xfrm>
            <a:off x="468312" y="765175"/>
            <a:ext cx="8229600" cy="4526100"/>
          </a:xfrm>
          <a:prstGeom prst="rect">
            <a:avLst/>
          </a:prstGeom>
          <a:noFill/>
          <a:ln>
            <a:noFill/>
          </a:ln>
        </p:spPr>
        <p:txBody>
          <a:bodyPr anchorCtr="0" anchor="ctr" bIns="45700" lIns="91425" spcFirstLastPara="1" rIns="91425" wrap="square" tIns="45700">
            <a:noAutofit/>
          </a:bodyPr>
          <a:lstStyle/>
          <a:p>
            <a:pPr indent="-273050" lvl="0" marL="273050" marR="0" rtl="0" algn="just">
              <a:lnSpc>
                <a:spcPct val="100000"/>
              </a:lnSpc>
              <a:spcBef>
                <a:spcPts val="0"/>
              </a:spcBef>
              <a:spcAft>
                <a:spcPts val="0"/>
              </a:spcAft>
              <a:buClr>
                <a:schemeClr val="accent1"/>
              </a:buClr>
              <a:buSzPts val="2400"/>
              <a:buFont typeface="Arial"/>
              <a:buChar char="•"/>
            </a:pPr>
            <a:r>
              <a:rPr lang="en-US">
                <a:latin typeface="Calibri"/>
                <a:ea typeface="Calibri"/>
                <a:cs typeface="Calibri"/>
                <a:sym typeface="Calibri"/>
              </a:rPr>
              <a:t>PHONICS AND READING SUPPORT FROM HOME IS KEY!</a:t>
            </a:r>
            <a:endParaRPr/>
          </a:p>
          <a:p>
            <a:pPr indent="-273050" lvl="0" marL="273050" marR="0" rtl="0" algn="just">
              <a:lnSpc>
                <a:spcPct val="100000"/>
              </a:lnSpc>
              <a:spcBef>
                <a:spcPts val="480"/>
              </a:spcBef>
              <a:spcAft>
                <a:spcPts val="0"/>
              </a:spcAft>
              <a:buClr>
                <a:schemeClr val="accent1"/>
              </a:buClr>
              <a:buSzPts val="2400"/>
              <a:buFont typeface="Arial"/>
              <a:buChar char="•"/>
            </a:pPr>
            <a:r>
              <a:rPr lang="en-US">
                <a:latin typeface="Calibri"/>
                <a:ea typeface="Calibri"/>
                <a:cs typeface="Calibri"/>
                <a:sym typeface="Calibri"/>
              </a:rPr>
              <a:t>Phonics and reading should be practised every night. By the end of the week your child should be reading the book confident and showing fluency.</a:t>
            </a:r>
            <a:endParaRPr b="0" i="0" sz="2400" u="none" cap="none" strike="noStrike">
              <a:solidFill>
                <a:schemeClr val="dk2"/>
              </a:solidFill>
              <a:latin typeface="Calibri"/>
              <a:ea typeface="Calibri"/>
              <a:cs typeface="Calibri"/>
              <a:sym typeface="Calibri"/>
            </a:endParaRPr>
          </a:p>
          <a:p>
            <a:pPr indent="-234950" lvl="0" marL="273050" marR="0" rtl="0" algn="just">
              <a:lnSpc>
                <a:spcPct val="100000"/>
              </a:lnSpc>
              <a:spcBef>
                <a:spcPts val="480"/>
              </a:spcBef>
              <a:spcAft>
                <a:spcPts val="0"/>
              </a:spcAft>
              <a:buSzPts val="1800"/>
              <a:buFont typeface="Calibri"/>
              <a:buChar char="•"/>
            </a:pPr>
            <a:r>
              <a:rPr lang="en-US">
                <a:latin typeface="Calibri"/>
                <a:ea typeface="Calibri"/>
                <a:cs typeface="Calibri"/>
                <a:sym typeface="Calibri"/>
              </a:rPr>
              <a:t>We do expect you to record that you have listened to your child read and record it in the Reading record.</a:t>
            </a:r>
            <a:endParaRPr>
              <a:latin typeface="Calibri"/>
              <a:ea typeface="Calibri"/>
              <a:cs typeface="Calibri"/>
              <a:sym typeface="Calibri"/>
            </a:endParaRPr>
          </a:p>
          <a:p>
            <a:pPr indent="-273050" lvl="0" marL="273050" marR="0" rtl="0" algn="just">
              <a:lnSpc>
                <a:spcPct val="100000"/>
              </a:lnSpc>
              <a:spcBef>
                <a:spcPts val="480"/>
              </a:spcBef>
              <a:spcAft>
                <a:spcPts val="0"/>
              </a:spcAft>
              <a:buClr>
                <a:schemeClr val="accent1"/>
              </a:buClr>
              <a:buSzPts val="2400"/>
              <a:buFont typeface="Arial"/>
              <a:buChar char="•"/>
            </a:pPr>
            <a:r>
              <a:rPr b="0" i="0" lang="en-US" sz="2400" u="none" cap="none" strike="noStrike">
                <a:solidFill>
                  <a:schemeClr val="dk2"/>
                </a:solidFill>
                <a:latin typeface="Calibri"/>
                <a:ea typeface="Calibri"/>
                <a:cs typeface="Calibri"/>
                <a:sym typeface="Calibri"/>
              </a:rPr>
              <a:t>If your child is not reading regularly at home, we will arrange a meeting with you to discuss this further.</a:t>
            </a:r>
            <a:endParaRPr b="0" i="0" sz="2400" u="none" cap="none" strike="noStrike">
              <a:solidFill>
                <a:schemeClr val="dk2"/>
              </a:solidFill>
              <a:latin typeface="Calibri"/>
              <a:ea typeface="Calibri"/>
              <a:cs typeface="Calibri"/>
              <a:sym typeface="Calibri"/>
            </a:endParaRPr>
          </a:p>
          <a:p>
            <a:pPr indent="-234950" lvl="0" marL="273050" marR="0" rtl="0" algn="just">
              <a:lnSpc>
                <a:spcPct val="100000"/>
              </a:lnSpc>
              <a:spcBef>
                <a:spcPts val="480"/>
              </a:spcBef>
              <a:spcAft>
                <a:spcPts val="0"/>
              </a:spcAft>
              <a:buSzPts val="1800"/>
              <a:buFont typeface="Calibri"/>
              <a:buChar char="•"/>
            </a:pPr>
            <a:r>
              <a:rPr lang="en-US">
                <a:latin typeface="Calibri"/>
                <a:ea typeface="Calibri"/>
                <a:cs typeface="Calibri"/>
                <a:sym typeface="Calibri"/>
              </a:rPr>
              <a:t>We will change books on a </a:t>
            </a:r>
            <a:r>
              <a:rPr b="1" lang="en-US" u="sng">
                <a:latin typeface="Calibri"/>
                <a:ea typeface="Calibri"/>
                <a:cs typeface="Calibri"/>
                <a:sym typeface="Calibri"/>
              </a:rPr>
              <a:t>Thursday.</a:t>
            </a:r>
            <a:endParaRPr b="1" u="sng">
              <a:latin typeface="Calibri"/>
              <a:ea typeface="Calibri"/>
              <a:cs typeface="Calibri"/>
              <a:sym typeface="Calibri"/>
            </a:endParaRPr>
          </a:p>
          <a:p>
            <a:pPr indent="0" lvl="0" marL="457200" marR="0" rtl="0" algn="just">
              <a:lnSpc>
                <a:spcPct val="100000"/>
              </a:lnSpc>
              <a:spcBef>
                <a:spcPts val="480"/>
              </a:spcBef>
              <a:spcAft>
                <a:spcPts val="0"/>
              </a:spcAft>
              <a:buSzPts val="1800"/>
              <a:buNone/>
            </a:pPr>
            <a:r>
              <a:t/>
            </a:r>
            <a:endParaRPr/>
          </a:p>
        </p:txBody>
      </p:sp>
      <p:pic>
        <p:nvPicPr>
          <p:cNvPr id="158" name="Google Shape;158;g3041e59771e_0_17"/>
          <p:cNvPicPr preferRelativeResize="0"/>
          <p:nvPr/>
        </p:nvPicPr>
        <p:blipFill rotWithShape="1">
          <a:blip r:embed="rId3">
            <a:alphaModFix/>
          </a:blip>
          <a:srcRect b="0" l="0" r="0" t="0"/>
          <a:stretch/>
        </p:blipFill>
        <p:spPr>
          <a:xfrm>
            <a:off x="7308850" y="4797425"/>
            <a:ext cx="971550" cy="1209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2006-09-18T15:14:25Z</dcterms:created>
  <dc:creator>USER</dc:creator>
</cp:coreProperties>
</file>